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4278-2BAD-4162-A3EE-77A88DFD8E1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864-3CF8-4D48-B887-4000D199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0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4278-2BAD-4162-A3EE-77A88DFD8E1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864-3CF8-4D48-B887-4000D199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4278-2BAD-4162-A3EE-77A88DFD8E1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864-3CF8-4D48-B887-4000D199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71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536538-378F-47B4-B867-D530AC85F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5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4278-2BAD-4162-A3EE-77A88DFD8E1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864-3CF8-4D48-B887-4000D199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7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4278-2BAD-4162-A3EE-77A88DFD8E1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864-3CF8-4D48-B887-4000D199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0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4278-2BAD-4162-A3EE-77A88DFD8E1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864-3CF8-4D48-B887-4000D199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7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4278-2BAD-4162-A3EE-77A88DFD8E1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864-3CF8-4D48-B887-4000D199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4278-2BAD-4162-A3EE-77A88DFD8E1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864-3CF8-4D48-B887-4000D199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6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4278-2BAD-4162-A3EE-77A88DFD8E1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864-3CF8-4D48-B887-4000D199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8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4278-2BAD-4162-A3EE-77A88DFD8E1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864-3CF8-4D48-B887-4000D199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8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4278-2BAD-4162-A3EE-77A88DFD8E1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D864-3CF8-4D48-B887-4000D199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4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4278-2BAD-4162-A3EE-77A88DFD8E1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ED864-3CF8-4D48-B887-4000D199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9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9096" y="685800"/>
            <a:ext cx="8534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LUYỆN TẬP CHƯƠNG 1: CÁC LOẠI HỢP CHẤT VÔ CƠ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2" descr="C:\Users\HUYEN\Desktop\BACKGROUND\pngtree-chemical-bottle-decoration-illustration-png-image_4663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250" r="90000">
                        <a14:foregroundMark x1="73000" y1="52479" x2="73000" y2="52479"/>
                        <a14:foregroundMark x1="67750" y1="41488" x2="67750" y2="41488"/>
                        <a14:foregroundMark x1="74750" y1="35455" x2="74750" y2="35455"/>
                        <a14:foregroundMark x1="67583" y1="57438" x2="67583" y2="57438"/>
                        <a14:backgroundMark x1="3583" y1="31818" x2="3583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71" y="3379653"/>
            <a:ext cx="4137026" cy="41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HUYEN\Desktop\BACKGROUND\pngtree-chemical-test-tube-cartoon-container-png-image_464625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6000">
                        <a14:backgroundMark x1="4917" y1="25620" x2="4917" y2="2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87435"/>
            <a:ext cx="5361162" cy="421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0"/>
            <a:ext cx="720080" cy="8168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96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91" name="Text Box 23"/>
          <p:cNvSpPr txBox="1">
            <a:spLocks noChangeArrowheads="1"/>
          </p:cNvSpPr>
          <p:nvPr/>
        </p:nvSpPr>
        <p:spPr bwMode="auto">
          <a:xfrm>
            <a:off x="2339752" y="408413"/>
            <a:ext cx="49770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5993" name="Text Box 25"/>
          <p:cNvSpPr txBox="1">
            <a:spLocks noChangeArrowheads="1"/>
          </p:cNvSpPr>
          <p:nvPr/>
        </p:nvSpPr>
        <p:spPr bwMode="auto">
          <a:xfrm>
            <a:off x="419100" y="1268760"/>
            <a:ext cx="8305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HS ghi các nội dung có biểu tượng            vào vở.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Làm các BT vào vở và chụp hình nộp vào phần BT trên trang lophoc.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Ôn lại TCHH của Oxide, Acid, Base, Muối, Mối quan hệ giữa các hợp chất vô cơ =&gt; chuẩn bị KT giữa học kì I.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6023" name="Text Box 55"/>
          <p:cNvSpPr txBox="1">
            <a:spLocks noChangeArrowheads="1"/>
          </p:cNvSpPr>
          <p:nvPr/>
        </p:nvSpPr>
        <p:spPr bwMode="auto">
          <a:xfrm>
            <a:off x="1828800" y="3505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2080" y="1052736"/>
            <a:ext cx="966931" cy="7058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0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5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95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5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01967" y="673387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76" name="Text Box 204"/>
          <p:cNvSpPr txBox="1">
            <a:spLocks noChangeArrowheads="1"/>
          </p:cNvSpPr>
          <p:nvPr/>
        </p:nvSpPr>
        <p:spPr bwMode="auto">
          <a:xfrm>
            <a:off x="2400025" y="5029727"/>
            <a:ext cx="872641" cy="86177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HNO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</a:rPr>
              <a:t>PO</a:t>
            </a:r>
            <a:r>
              <a:rPr lang="en-US" sz="2000" baseline="-25000" dirty="0">
                <a:latin typeface="Times New Roman" pitchFamily="18" charset="0"/>
              </a:rPr>
              <a:t>4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302" name="Text Box 230"/>
          <p:cNvSpPr txBox="1">
            <a:spLocks noChangeArrowheads="1"/>
          </p:cNvSpPr>
          <p:nvPr/>
        </p:nvSpPr>
        <p:spPr bwMode="auto">
          <a:xfrm>
            <a:off x="1027420" y="82131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I. KIẾN THỨC CẦN NHỚ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grpSp>
        <p:nvGrpSpPr>
          <p:cNvPr id="3311" name="Group 239"/>
          <p:cNvGrpSpPr>
            <a:grpSpLocks/>
          </p:cNvGrpSpPr>
          <p:nvPr/>
        </p:nvGrpSpPr>
        <p:grpSpPr bwMode="auto">
          <a:xfrm>
            <a:off x="669924" y="1106279"/>
            <a:ext cx="8234364" cy="1947863"/>
            <a:chOff x="197" y="1344"/>
            <a:chExt cx="5187" cy="1227"/>
          </a:xfrm>
        </p:grpSpPr>
        <p:sp>
          <p:nvSpPr>
            <p:cNvPr id="3175" name="Line 103"/>
            <p:cNvSpPr>
              <a:spLocks noChangeShapeType="1"/>
            </p:cNvSpPr>
            <p:nvPr/>
          </p:nvSpPr>
          <p:spPr bwMode="auto">
            <a:xfrm>
              <a:off x="4896" y="1968"/>
              <a:ext cx="0" cy="24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76" name="Rectangle 104"/>
            <p:cNvSpPr>
              <a:spLocks noChangeArrowheads="1"/>
            </p:cNvSpPr>
            <p:nvPr/>
          </p:nvSpPr>
          <p:spPr bwMode="auto">
            <a:xfrm>
              <a:off x="4336" y="2208"/>
              <a:ext cx="1048" cy="363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" name="Line 110"/>
            <p:cNvSpPr>
              <a:spLocks noChangeShapeType="1"/>
            </p:cNvSpPr>
            <p:nvPr/>
          </p:nvSpPr>
          <p:spPr bwMode="auto">
            <a:xfrm>
              <a:off x="768" y="1968"/>
              <a:ext cx="0" cy="24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88" name="Rectangle 116"/>
            <p:cNvSpPr>
              <a:spLocks noChangeArrowheads="1"/>
            </p:cNvSpPr>
            <p:nvPr/>
          </p:nvSpPr>
          <p:spPr bwMode="auto">
            <a:xfrm>
              <a:off x="197" y="2208"/>
              <a:ext cx="913" cy="355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9" name="Group 117"/>
            <p:cNvGrpSpPr>
              <a:grpSpLocks/>
            </p:cNvGrpSpPr>
            <p:nvPr/>
          </p:nvGrpSpPr>
          <p:grpSpPr bwMode="auto">
            <a:xfrm>
              <a:off x="2986" y="1968"/>
              <a:ext cx="1058" cy="603"/>
              <a:chOff x="3034" y="1920"/>
              <a:chExt cx="1058" cy="603"/>
            </a:xfrm>
          </p:grpSpPr>
          <p:sp>
            <p:nvSpPr>
              <p:cNvPr id="3190" name="Line 118"/>
              <p:cNvSpPr>
                <a:spLocks noChangeShapeType="1"/>
              </p:cNvSpPr>
              <p:nvPr/>
            </p:nvSpPr>
            <p:spPr bwMode="auto">
              <a:xfrm>
                <a:off x="3504" y="1920"/>
                <a:ext cx="0" cy="240"/>
              </a:xfrm>
              <a:prstGeom prst="line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91" name="Rectangle 119"/>
              <p:cNvSpPr>
                <a:spLocks noChangeArrowheads="1"/>
              </p:cNvSpPr>
              <p:nvPr/>
            </p:nvSpPr>
            <p:spPr bwMode="auto">
              <a:xfrm>
                <a:off x="3034" y="2160"/>
                <a:ext cx="1058" cy="363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93" name="Line 121"/>
            <p:cNvSpPr>
              <a:spLocks noChangeShapeType="1"/>
            </p:cNvSpPr>
            <p:nvPr/>
          </p:nvSpPr>
          <p:spPr bwMode="auto">
            <a:xfrm>
              <a:off x="2064" y="1968"/>
              <a:ext cx="0" cy="24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94" name="Rectangle 122"/>
            <p:cNvSpPr>
              <a:spLocks noChangeArrowheads="1"/>
            </p:cNvSpPr>
            <p:nvPr/>
          </p:nvSpPr>
          <p:spPr bwMode="auto">
            <a:xfrm>
              <a:off x="1671" y="2208"/>
              <a:ext cx="931" cy="355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4" name="Line 132"/>
            <p:cNvSpPr>
              <a:spLocks noChangeShapeType="1"/>
            </p:cNvSpPr>
            <p:nvPr/>
          </p:nvSpPr>
          <p:spPr bwMode="auto">
            <a:xfrm>
              <a:off x="2688" y="1728"/>
              <a:ext cx="0" cy="24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05" name="Rectangle 133"/>
            <p:cNvSpPr>
              <a:spLocks noChangeArrowheads="1"/>
            </p:cNvSpPr>
            <p:nvPr/>
          </p:nvSpPr>
          <p:spPr bwMode="auto">
            <a:xfrm>
              <a:off x="1301" y="1344"/>
              <a:ext cx="2677" cy="384"/>
            </a:xfrm>
            <a:prstGeom prst="rect">
              <a:avLst/>
            </a:prstGeom>
            <a:ln w="28575"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</a:rPr>
                <a:t>CÁC HỢP CHẤT VÔ CƠ</a:t>
              </a:r>
            </a:p>
          </p:txBody>
        </p:sp>
        <p:sp>
          <p:nvSpPr>
            <p:cNvPr id="3206" name="Line 134"/>
            <p:cNvSpPr>
              <a:spLocks noChangeShapeType="1"/>
            </p:cNvSpPr>
            <p:nvPr/>
          </p:nvSpPr>
          <p:spPr bwMode="auto">
            <a:xfrm>
              <a:off x="768" y="1968"/>
              <a:ext cx="4128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177" name="Line 105"/>
          <p:cNvSpPr>
            <a:spLocks noChangeShapeType="1"/>
          </p:cNvSpPr>
          <p:nvPr/>
        </p:nvSpPr>
        <p:spPr bwMode="auto">
          <a:xfrm>
            <a:off x="8129588" y="305414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8" name="Group 106"/>
          <p:cNvGrpSpPr>
            <a:grpSpLocks/>
          </p:cNvGrpSpPr>
          <p:nvPr/>
        </p:nvGrpSpPr>
        <p:grpSpPr bwMode="auto">
          <a:xfrm>
            <a:off x="7484269" y="3483070"/>
            <a:ext cx="1119188" cy="457200"/>
            <a:chOff x="351" y="2688"/>
            <a:chExt cx="705" cy="288"/>
          </a:xfrm>
        </p:grpSpPr>
        <p:sp>
          <p:nvSpPr>
            <p:cNvPr id="3179" name="Line 107"/>
            <p:cNvSpPr>
              <a:spLocks noChangeShapeType="1"/>
            </p:cNvSpPr>
            <p:nvPr/>
          </p:nvSpPr>
          <p:spPr bwMode="auto">
            <a:xfrm flipV="1">
              <a:off x="372" y="2688"/>
              <a:ext cx="684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Line 108"/>
            <p:cNvSpPr>
              <a:spLocks noChangeShapeType="1"/>
            </p:cNvSpPr>
            <p:nvPr/>
          </p:nvSpPr>
          <p:spPr bwMode="auto">
            <a:xfrm>
              <a:off x="351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Line 109"/>
            <p:cNvSpPr>
              <a:spLocks noChangeShapeType="1"/>
            </p:cNvSpPr>
            <p:nvPr/>
          </p:nvSpPr>
          <p:spPr bwMode="auto">
            <a:xfrm>
              <a:off x="1056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83" name="Line 111"/>
          <p:cNvSpPr>
            <a:spLocks noChangeShapeType="1"/>
          </p:cNvSpPr>
          <p:nvPr/>
        </p:nvSpPr>
        <p:spPr bwMode="auto">
          <a:xfrm>
            <a:off x="5884276" y="306397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84" name="Group 112"/>
          <p:cNvGrpSpPr>
            <a:grpSpLocks/>
          </p:cNvGrpSpPr>
          <p:nvPr/>
        </p:nvGrpSpPr>
        <p:grpSpPr bwMode="auto">
          <a:xfrm>
            <a:off x="2818906" y="3444970"/>
            <a:ext cx="1246188" cy="457200"/>
            <a:chOff x="271" y="2688"/>
            <a:chExt cx="785" cy="288"/>
          </a:xfrm>
        </p:grpSpPr>
        <p:sp>
          <p:nvSpPr>
            <p:cNvPr id="3185" name="Line 113"/>
            <p:cNvSpPr>
              <a:spLocks noChangeShapeType="1"/>
            </p:cNvSpPr>
            <p:nvPr/>
          </p:nvSpPr>
          <p:spPr bwMode="auto">
            <a:xfrm>
              <a:off x="300" y="2688"/>
              <a:ext cx="7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Line 114"/>
            <p:cNvSpPr>
              <a:spLocks noChangeShapeType="1"/>
            </p:cNvSpPr>
            <p:nvPr/>
          </p:nvSpPr>
          <p:spPr bwMode="auto">
            <a:xfrm>
              <a:off x="271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Line 115"/>
            <p:cNvSpPr>
              <a:spLocks noChangeShapeType="1"/>
            </p:cNvSpPr>
            <p:nvPr/>
          </p:nvSpPr>
          <p:spPr bwMode="auto">
            <a:xfrm>
              <a:off x="1056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95" name="Line 123"/>
          <p:cNvSpPr>
            <a:spLocks noChangeShapeType="1"/>
          </p:cNvSpPr>
          <p:nvPr/>
        </p:nvSpPr>
        <p:spPr bwMode="auto">
          <a:xfrm>
            <a:off x="3607893" y="305414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96" name="Group 124"/>
          <p:cNvGrpSpPr>
            <a:grpSpLocks/>
          </p:cNvGrpSpPr>
          <p:nvPr/>
        </p:nvGrpSpPr>
        <p:grpSpPr bwMode="auto">
          <a:xfrm>
            <a:off x="5181014" y="3444970"/>
            <a:ext cx="1160463" cy="533400"/>
            <a:chOff x="325" y="2688"/>
            <a:chExt cx="731" cy="288"/>
          </a:xfrm>
        </p:grpSpPr>
        <p:sp>
          <p:nvSpPr>
            <p:cNvPr id="3197" name="Line 125"/>
            <p:cNvSpPr>
              <a:spLocks noChangeShapeType="1"/>
            </p:cNvSpPr>
            <p:nvPr/>
          </p:nvSpPr>
          <p:spPr bwMode="auto">
            <a:xfrm>
              <a:off x="325" y="2688"/>
              <a:ext cx="7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Line 126"/>
            <p:cNvSpPr>
              <a:spLocks noChangeShapeType="1"/>
            </p:cNvSpPr>
            <p:nvPr/>
          </p:nvSpPr>
          <p:spPr bwMode="auto">
            <a:xfrm>
              <a:off x="325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Line 127"/>
            <p:cNvSpPr>
              <a:spLocks noChangeShapeType="1"/>
            </p:cNvSpPr>
            <p:nvPr/>
          </p:nvSpPr>
          <p:spPr bwMode="auto">
            <a:xfrm>
              <a:off x="1056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3" name="Group 241"/>
          <p:cNvGrpSpPr>
            <a:grpSpLocks/>
          </p:cNvGrpSpPr>
          <p:nvPr/>
        </p:nvGrpSpPr>
        <p:grpSpPr bwMode="auto">
          <a:xfrm>
            <a:off x="0" y="3048000"/>
            <a:ext cx="2243138" cy="1658938"/>
            <a:chOff x="-113" y="2544"/>
            <a:chExt cx="1413" cy="1045"/>
          </a:xfrm>
        </p:grpSpPr>
        <p:sp>
          <p:nvSpPr>
            <p:cNvPr id="3213" name="Text Box 141"/>
            <p:cNvSpPr txBox="1">
              <a:spLocks noChangeArrowheads="1"/>
            </p:cNvSpPr>
            <p:nvPr/>
          </p:nvSpPr>
          <p:spPr bwMode="auto">
            <a:xfrm>
              <a:off x="-113" y="3050"/>
              <a:ext cx="624" cy="523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Basic oxide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214" name="Text Box 142"/>
            <p:cNvSpPr txBox="1">
              <a:spLocks noChangeArrowheads="1"/>
            </p:cNvSpPr>
            <p:nvPr/>
          </p:nvSpPr>
          <p:spPr bwMode="auto">
            <a:xfrm>
              <a:off x="655" y="3066"/>
              <a:ext cx="645" cy="523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Acidic oxide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pSp>
          <p:nvGrpSpPr>
            <p:cNvPr id="3200" name="Group 128"/>
            <p:cNvGrpSpPr>
              <a:grpSpLocks/>
            </p:cNvGrpSpPr>
            <p:nvPr/>
          </p:nvGrpSpPr>
          <p:grpSpPr bwMode="auto">
            <a:xfrm>
              <a:off x="314" y="2778"/>
              <a:ext cx="742" cy="294"/>
              <a:chOff x="314" y="2682"/>
              <a:chExt cx="742" cy="294"/>
            </a:xfrm>
          </p:grpSpPr>
          <p:sp>
            <p:nvSpPr>
              <p:cNvPr id="3201" name="Line 129"/>
              <p:cNvSpPr>
                <a:spLocks noChangeShapeType="1"/>
              </p:cNvSpPr>
              <p:nvPr/>
            </p:nvSpPr>
            <p:spPr bwMode="auto">
              <a:xfrm>
                <a:off x="314" y="2688"/>
                <a:ext cx="7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202" name="Line 130"/>
              <p:cNvSpPr>
                <a:spLocks noChangeShapeType="1"/>
              </p:cNvSpPr>
              <p:nvPr/>
            </p:nvSpPr>
            <p:spPr bwMode="auto">
              <a:xfrm>
                <a:off x="314" y="268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203" name="Line 131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3304" name="Line 232"/>
            <p:cNvSpPr>
              <a:spLocks noChangeShapeType="1"/>
            </p:cNvSpPr>
            <p:nvPr/>
          </p:nvSpPr>
          <p:spPr bwMode="auto">
            <a:xfrm>
              <a:off x="768" y="25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62" name="Text Box 154"/>
          <p:cNvSpPr txBox="1">
            <a:spLocks noChangeArrowheads="1"/>
          </p:cNvSpPr>
          <p:nvPr/>
        </p:nvSpPr>
        <p:spPr bwMode="auto">
          <a:xfrm>
            <a:off x="4624139" y="5021602"/>
            <a:ext cx="1069871" cy="81560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KOH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Ba(OH)</a:t>
            </a:r>
            <a:r>
              <a:rPr lang="en-US" baseline="-25000" dirty="0">
                <a:latin typeface="Times New Roman" pitchFamily="18" charset="0"/>
              </a:rPr>
              <a:t>2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3" name="Text Box 206"/>
          <p:cNvSpPr txBox="1">
            <a:spLocks noChangeArrowheads="1"/>
          </p:cNvSpPr>
          <p:nvPr/>
        </p:nvSpPr>
        <p:spPr bwMode="auto">
          <a:xfrm>
            <a:off x="20995" y="4998519"/>
            <a:ext cx="794440" cy="86177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CuO</a:t>
            </a:r>
            <a:endParaRPr lang="en-US" sz="2000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MgO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64" name="Text Box 157"/>
          <p:cNvSpPr txBox="1">
            <a:spLocks noChangeArrowheads="1"/>
          </p:cNvSpPr>
          <p:nvPr/>
        </p:nvSpPr>
        <p:spPr bwMode="auto">
          <a:xfrm>
            <a:off x="6913719" y="5029727"/>
            <a:ext cx="1219200" cy="73866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KHSO</a:t>
            </a:r>
            <a:r>
              <a:rPr lang="en-US" baseline="-25000" dirty="0">
                <a:latin typeface="Times New Roman" pitchFamily="18" charset="0"/>
              </a:rPr>
              <a:t>4</a:t>
            </a:r>
            <a:endParaRPr lang="en-US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Mg(HCO</a:t>
            </a:r>
            <a:r>
              <a:rPr lang="en-US" sz="1600" baseline="-25000" dirty="0">
                <a:latin typeface="Times New Roman" pitchFamily="18" charset="0"/>
              </a:rPr>
              <a:t>3</a:t>
            </a:r>
            <a:r>
              <a:rPr lang="en-US" sz="1600" dirty="0">
                <a:latin typeface="Times New Roman" pitchFamily="18" charset="0"/>
              </a:rPr>
              <a:t>)</a:t>
            </a:r>
            <a:r>
              <a:rPr lang="en-US" sz="1600" baseline="-25000" dirty="0">
                <a:latin typeface="Times New Roman" pitchFamily="18" charset="0"/>
              </a:rPr>
              <a:t>2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65" name="Text Box 205"/>
          <p:cNvSpPr txBox="1">
            <a:spLocks noChangeArrowheads="1"/>
          </p:cNvSpPr>
          <p:nvPr/>
        </p:nvSpPr>
        <p:spPr bwMode="auto">
          <a:xfrm>
            <a:off x="1279046" y="4998519"/>
            <a:ext cx="831056" cy="86177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SO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O</a:t>
            </a:r>
            <a:r>
              <a:rPr lang="en-US" sz="2000" baseline="-25000" dirty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66" name="Text Box 203"/>
          <p:cNvSpPr txBox="1">
            <a:spLocks noChangeArrowheads="1"/>
          </p:cNvSpPr>
          <p:nvPr/>
        </p:nvSpPr>
        <p:spPr bwMode="auto">
          <a:xfrm>
            <a:off x="3633787" y="5037055"/>
            <a:ext cx="762000" cy="86177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HBr</a:t>
            </a:r>
            <a:endParaRPr lang="en-US" sz="2000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HCl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67" name="Text Box 178"/>
          <p:cNvSpPr txBox="1">
            <a:spLocks noChangeArrowheads="1"/>
          </p:cNvSpPr>
          <p:nvPr/>
        </p:nvSpPr>
        <p:spPr bwMode="auto">
          <a:xfrm>
            <a:off x="5754605" y="5027525"/>
            <a:ext cx="1066526" cy="78483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Mg(OH)</a:t>
            </a:r>
            <a:r>
              <a:rPr lang="en-US" baseline="-25000" dirty="0">
                <a:latin typeface="Times New Roman" pitchFamily="18" charset="0"/>
              </a:rPr>
              <a:t>2</a:t>
            </a:r>
            <a:endParaRPr lang="en-US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Zn(OH)</a:t>
            </a:r>
            <a:r>
              <a:rPr lang="en-US" baseline="-25000" dirty="0">
                <a:latin typeface="Times New Roman" pitchFamily="18" charset="0"/>
              </a:rPr>
              <a:t>2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8" name="Text Box 158"/>
          <p:cNvSpPr txBox="1">
            <a:spLocks noChangeArrowheads="1"/>
          </p:cNvSpPr>
          <p:nvPr/>
        </p:nvSpPr>
        <p:spPr bwMode="auto">
          <a:xfrm>
            <a:off x="8193005" y="5037055"/>
            <a:ext cx="914140" cy="78483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K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SO</a:t>
            </a:r>
            <a:r>
              <a:rPr lang="en-US" baseline="-25000" dirty="0">
                <a:latin typeface="Times New Roman" pitchFamily="18" charset="0"/>
              </a:rPr>
              <a:t>4</a:t>
            </a:r>
            <a:endParaRPr lang="en-US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MgCO</a:t>
            </a:r>
            <a:r>
              <a:rPr lang="en-US" baseline="-25000" dirty="0">
                <a:latin typeface="Times New Roman" pitchFamily="18" charset="0"/>
              </a:rPr>
              <a:t>3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8988" y="2518222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OXIDE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24200" y="2518222"/>
            <a:ext cx="122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ACID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81406" y="2504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BASE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380905" y="2504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142"/>
          <p:cNvSpPr txBox="1">
            <a:spLocks noChangeArrowheads="1"/>
          </p:cNvSpPr>
          <p:nvPr/>
        </p:nvSpPr>
        <p:spPr bwMode="auto">
          <a:xfrm>
            <a:off x="2362200" y="3892342"/>
            <a:ext cx="1004493" cy="83099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Acid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1" name="Text Box 142"/>
          <p:cNvSpPr txBox="1">
            <a:spLocks noChangeArrowheads="1"/>
          </p:cNvSpPr>
          <p:nvPr/>
        </p:nvSpPr>
        <p:spPr bwMode="auto">
          <a:xfrm>
            <a:off x="3429000" y="3904586"/>
            <a:ext cx="1219200" cy="83099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Acid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" name="Text Box 142"/>
          <p:cNvSpPr txBox="1">
            <a:spLocks noChangeArrowheads="1"/>
          </p:cNvSpPr>
          <p:nvPr/>
        </p:nvSpPr>
        <p:spPr bwMode="auto">
          <a:xfrm>
            <a:off x="4724400" y="3951410"/>
            <a:ext cx="983342" cy="83099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Base tan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3" name="Text Box 142"/>
          <p:cNvSpPr txBox="1">
            <a:spLocks noChangeArrowheads="1"/>
          </p:cNvSpPr>
          <p:nvPr/>
        </p:nvSpPr>
        <p:spPr bwMode="auto">
          <a:xfrm>
            <a:off x="5791200" y="3951410"/>
            <a:ext cx="1066525" cy="83099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Base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tan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4" name="Text Box 142"/>
          <p:cNvSpPr txBox="1">
            <a:spLocks noChangeArrowheads="1"/>
          </p:cNvSpPr>
          <p:nvPr/>
        </p:nvSpPr>
        <p:spPr bwMode="auto">
          <a:xfrm>
            <a:off x="6934200" y="3978370"/>
            <a:ext cx="1219200" cy="83099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Muối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acid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8229600" y="3907304"/>
            <a:ext cx="980389" cy="101566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Muối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hòa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7504" y="0"/>
            <a:ext cx="720080" cy="8168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97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8" dur="50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276" grpId="0" animBg="1"/>
      <p:bldP spid="3302" grpId="0"/>
      <p:bldP spid="3177" grpId="0" animBg="1"/>
      <p:bldP spid="3183" grpId="0" animBg="1"/>
      <p:bldP spid="3195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2" grpId="0"/>
      <p:bldP spid="59" grpId="0"/>
      <p:bldP spid="60" grpId="0"/>
      <p:bldP spid="61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31" name="Text Box 35"/>
          <p:cNvSpPr txBox="1">
            <a:spLocks noChangeArrowheads="1"/>
          </p:cNvSpPr>
          <p:nvPr/>
        </p:nvSpPr>
        <p:spPr bwMode="auto">
          <a:xfrm>
            <a:off x="7300" y="4343399"/>
            <a:ext cx="2195466" cy="46166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</a:p>
        </p:txBody>
      </p:sp>
      <p:sp>
        <p:nvSpPr>
          <p:cNvPr id="592932" name="Text Box 36"/>
          <p:cNvSpPr txBox="1">
            <a:spLocks noChangeArrowheads="1"/>
          </p:cNvSpPr>
          <p:nvPr/>
        </p:nvSpPr>
        <p:spPr bwMode="auto">
          <a:xfrm>
            <a:off x="107503" y="4994087"/>
            <a:ext cx="1449404" cy="52322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OXIDE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2933" name="Text Box 37"/>
              <p:cNvSpPr txBox="1">
                <a:spLocks noChangeArrowheads="1"/>
              </p:cNvSpPr>
              <p:nvPr/>
            </p:nvSpPr>
            <p:spPr bwMode="auto">
              <a:xfrm>
                <a:off x="1676399" y="4724400"/>
                <a:ext cx="616796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a/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Basic oxide+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. . . . . . …..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Base </a:t>
                </a:r>
                <a:endParaRPr lang="en-US" sz="28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2933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399" y="4724400"/>
                <a:ext cx="6167967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976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2934" name="Text Box 38"/>
              <p:cNvSpPr txBox="1">
                <a:spLocks noChangeArrowheads="1"/>
              </p:cNvSpPr>
              <p:nvPr/>
            </p:nvSpPr>
            <p:spPr bwMode="auto">
              <a:xfrm>
                <a:off x="1676399" y="5105400"/>
                <a:ext cx="815763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b/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Basic oxide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 . . . . . . .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muối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+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nước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2934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399" y="5105400"/>
                <a:ext cx="8157634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495" t="-12941" b="-305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2935" name="Text Box 39"/>
              <p:cNvSpPr txBox="1">
                <a:spLocks noChangeArrowheads="1"/>
              </p:cNvSpPr>
              <p:nvPr/>
            </p:nvSpPr>
            <p:spPr bwMode="auto">
              <a:xfrm>
                <a:off x="1676400" y="5486400"/>
                <a:ext cx="666538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c/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Acidic oxide 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 . . . . . . ……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acid</a:t>
                </a:r>
                <a:endParaRPr lang="en-US" sz="28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2935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5486400"/>
                <a:ext cx="6665384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830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2936" name="Text Box 40"/>
              <p:cNvSpPr txBox="1">
                <a:spLocks noChangeArrowheads="1"/>
              </p:cNvSpPr>
              <p:nvPr/>
            </p:nvSpPr>
            <p:spPr bwMode="auto">
              <a:xfrm>
                <a:off x="1676399" y="5867400"/>
                <a:ext cx="736176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d/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Acidic oxide 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 . . . . . . .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muối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+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nước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2936" name="Text 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399" y="5867400"/>
                <a:ext cx="7361767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656" t="-12941" b="-305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2937" name="Text Box 41"/>
              <p:cNvSpPr txBox="1">
                <a:spLocks noChangeArrowheads="1"/>
              </p:cNvSpPr>
              <p:nvPr/>
            </p:nvSpPr>
            <p:spPr bwMode="auto">
              <a:xfrm>
                <a:off x="1594214" y="6294783"/>
                <a:ext cx="716280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e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/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Acidic oxide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.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. . . . . .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.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293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4214" y="6294783"/>
                <a:ext cx="7162801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511" t="-11765" b="-3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2944" name="Text Box 48"/>
          <p:cNvSpPr txBox="1">
            <a:spLocks noChangeArrowheads="1"/>
          </p:cNvSpPr>
          <p:nvPr/>
        </p:nvSpPr>
        <p:spPr bwMode="auto">
          <a:xfrm>
            <a:off x="1604" y="300079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2945" name="Text Box 49"/>
          <p:cNvSpPr txBox="1">
            <a:spLocks noChangeArrowheads="1"/>
          </p:cNvSpPr>
          <p:nvPr/>
        </p:nvSpPr>
        <p:spPr bwMode="auto">
          <a:xfrm>
            <a:off x="2359602" y="1744563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2946" name="Text Box 50"/>
          <p:cNvSpPr txBox="1">
            <a:spLocks noChangeArrowheads="1"/>
          </p:cNvSpPr>
          <p:nvPr/>
        </p:nvSpPr>
        <p:spPr bwMode="auto">
          <a:xfrm>
            <a:off x="2402746" y="2420062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Acidic oxide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2947" name="Text Box 51"/>
          <p:cNvSpPr txBox="1">
            <a:spLocks noChangeArrowheads="1"/>
          </p:cNvSpPr>
          <p:nvPr/>
        </p:nvSpPr>
        <p:spPr bwMode="auto">
          <a:xfrm>
            <a:off x="5562600" y="1844434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2948" name="Text Box 52"/>
          <p:cNvSpPr txBox="1">
            <a:spLocks noChangeArrowheads="1"/>
          </p:cNvSpPr>
          <p:nvPr/>
        </p:nvSpPr>
        <p:spPr bwMode="auto">
          <a:xfrm>
            <a:off x="5649629" y="2457852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+Basic oxide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2949" name="Text Box 53"/>
          <p:cNvSpPr txBox="1">
            <a:spLocks noChangeArrowheads="1"/>
          </p:cNvSpPr>
          <p:nvPr/>
        </p:nvSpPr>
        <p:spPr bwMode="auto">
          <a:xfrm>
            <a:off x="7770796" y="2998002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3049" name="Group 153"/>
          <p:cNvGrpSpPr>
            <a:grpSpLocks/>
          </p:cNvGrpSpPr>
          <p:nvPr/>
        </p:nvGrpSpPr>
        <p:grpSpPr bwMode="auto">
          <a:xfrm>
            <a:off x="381000" y="1744563"/>
            <a:ext cx="8458200" cy="2535238"/>
            <a:chOff x="384" y="1810"/>
            <a:chExt cx="4940" cy="2366"/>
          </a:xfrm>
        </p:grpSpPr>
        <p:sp>
          <p:nvSpPr>
            <p:cNvPr id="593050" name="Text Box 154"/>
            <p:cNvSpPr txBox="1">
              <a:spLocks noChangeArrowheads="1"/>
            </p:cNvSpPr>
            <p:nvPr/>
          </p:nvSpPr>
          <p:spPr bwMode="auto">
            <a:xfrm>
              <a:off x="2141" y="2682"/>
              <a:ext cx="1200" cy="493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MUỐI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3051" name="Text Box 155"/>
            <p:cNvSpPr txBox="1">
              <a:spLocks noChangeArrowheads="1"/>
            </p:cNvSpPr>
            <p:nvPr/>
          </p:nvSpPr>
          <p:spPr bwMode="auto">
            <a:xfrm>
              <a:off x="432" y="1810"/>
              <a:ext cx="1056" cy="89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BASIC OXIDE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3052" name="Text Box 156"/>
            <p:cNvSpPr txBox="1">
              <a:spLocks noChangeArrowheads="1"/>
            </p:cNvSpPr>
            <p:nvPr/>
          </p:nvSpPr>
          <p:spPr bwMode="auto">
            <a:xfrm>
              <a:off x="384" y="3683"/>
              <a:ext cx="1056" cy="493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BASE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3053" name="Text Box 157"/>
            <p:cNvSpPr txBox="1">
              <a:spLocks noChangeArrowheads="1"/>
            </p:cNvSpPr>
            <p:nvPr/>
          </p:nvSpPr>
          <p:spPr bwMode="auto">
            <a:xfrm>
              <a:off x="4268" y="1810"/>
              <a:ext cx="1056" cy="89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ACIDIC OXIDE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3054" name="Text Box 158"/>
            <p:cNvSpPr txBox="1">
              <a:spLocks noChangeArrowheads="1"/>
            </p:cNvSpPr>
            <p:nvPr/>
          </p:nvSpPr>
          <p:spPr bwMode="auto">
            <a:xfrm>
              <a:off x="4220" y="3683"/>
              <a:ext cx="1056" cy="493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ACID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3055" name="Line 159"/>
            <p:cNvSpPr>
              <a:spLocks noChangeShapeType="1"/>
            </p:cNvSpPr>
            <p:nvPr/>
          </p:nvSpPr>
          <p:spPr bwMode="auto">
            <a:xfrm>
              <a:off x="1501" y="2137"/>
              <a:ext cx="772" cy="528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3056" name="Line 160"/>
            <p:cNvSpPr>
              <a:spLocks noChangeShapeType="1"/>
            </p:cNvSpPr>
            <p:nvPr/>
          </p:nvSpPr>
          <p:spPr bwMode="auto">
            <a:xfrm>
              <a:off x="789" y="2742"/>
              <a:ext cx="0" cy="892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3057" name="Line 161"/>
            <p:cNvSpPr>
              <a:spLocks noChangeShapeType="1"/>
            </p:cNvSpPr>
            <p:nvPr/>
          </p:nvSpPr>
          <p:spPr bwMode="auto">
            <a:xfrm>
              <a:off x="4700" y="2742"/>
              <a:ext cx="0" cy="892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3058" name="Line 162"/>
            <p:cNvSpPr>
              <a:spLocks noChangeShapeType="1"/>
            </p:cNvSpPr>
            <p:nvPr/>
          </p:nvSpPr>
          <p:spPr bwMode="auto">
            <a:xfrm flipH="1" flipV="1">
              <a:off x="1008" y="2742"/>
              <a:ext cx="0" cy="892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3059" name="Line 163"/>
            <p:cNvSpPr>
              <a:spLocks noChangeShapeType="1"/>
            </p:cNvSpPr>
            <p:nvPr/>
          </p:nvSpPr>
          <p:spPr bwMode="auto">
            <a:xfrm flipV="1">
              <a:off x="1448" y="3175"/>
              <a:ext cx="693" cy="693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3060" name="Line 164"/>
            <p:cNvSpPr>
              <a:spLocks noChangeShapeType="1"/>
            </p:cNvSpPr>
            <p:nvPr/>
          </p:nvSpPr>
          <p:spPr bwMode="auto">
            <a:xfrm flipH="1">
              <a:off x="1448" y="3010"/>
              <a:ext cx="693" cy="724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3061" name="Line 165"/>
            <p:cNvSpPr>
              <a:spLocks noChangeShapeType="1"/>
            </p:cNvSpPr>
            <p:nvPr/>
          </p:nvSpPr>
          <p:spPr bwMode="auto">
            <a:xfrm flipH="1">
              <a:off x="3312" y="2146"/>
              <a:ext cx="912" cy="527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3062" name="Line 166"/>
            <p:cNvSpPr>
              <a:spLocks noChangeShapeType="1"/>
            </p:cNvSpPr>
            <p:nvPr/>
          </p:nvSpPr>
          <p:spPr bwMode="auto">
            <a:xfrm flipH="1" flipV="1">
              <a:off x="3341" y="3175"/>
              <a:ext cx="857" cy="559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3063" name="Line 167"/>
            <p:cNvSpPr>
              <a:spLocks noChangeShapeType="1"/>
            </p:cNvSpPr>
            <p:nvPr/>
          </p:nvSpPr>
          <p:spPr bwMode="auto">
            <a:xfrm>
              <a:off x="3360" y="3010"/>
              <a:ext cx="912" cy="624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593066" name="Text Box 170"/>
          <p:cNvSpPr txBox="1">
            <a:spLocks noChangeArrowheads="1"/>
          </p:cNvSpPr>
          <p:nvPr/>
        </p:nvSpPr>
        <p:spPr bwMode="auto">
          <a:xfrm>
            <a:off x="7005702" y="6334780"/>
            <a:ext cx="106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Muối</a:t>
            </a:r>
            <a:endParaRPr lang="en-US" sz="28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463185" y="625681"/>
            <a:ext cx="86296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7503" y="0"/>
            <a:ext cx="966931" cy="8168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7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9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9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9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9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9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59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31" grpId="0" animBg="1"/>
      <p:bldP spid="592932" grpId="0" animBg="1"/>
      <p:bldP spid="592933" grpId="0"/>
      <p:bldP spid="592934" grpId="0"/>
      <p:bldP spid="592935" grpId="0"/>
      <p:bldP spid="592936" grpId="0"/>
      <p:bldP spid="592937" grpId="0"/>
      <p:bldP spid="592944" grpId="0"/>
      <p:bldP spid="592945" grpId="0"/>
      <p:bldP spid="592946" grpId="0"/>
      <p:bldP spid="592947" grpId="0"/>
      <p:bldP spid="592949" grpId="0"/>
      <p:bldP spid="593066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015" name="Text Box 23"/>
          <p:cNvSpPr txBox="1">
            <a:spLocks noChangeArrowheads="1"/>
          </p:cNvSpPr>
          <p:nvPr/>
        </p:nvSpPr>
        <p:spPr bwMode="auto">
          <a:xfrm>
            <a:off x="683568" y="4876184"/>
            <a:ext cx="1133498" cy="52322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BASE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7026" name="Text Box 34"/>
          <p:cNvSpPr txBox="1">
            <a:spLocks noChangeArrowheads="1"/>
          </p:cNvSpPr>
          <p:nvPr/>
        </p:nvSpPr>
        <p:spPr bwMode="auto">
          <a:xfrm>
            <a:off x="0" y="2743200"/>
            <a:ext cx="1809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7027" name="Text Box 35"/>
          <p:cNvSpPr txBox="1">
            <a:spLocks noChangeArrowheads="1"/>
          </p:cNvSpPr>
          <p:nvPr/>
        </p:nvSpPr>
        <p:spPr bwMode="auto">
          <a:xfrm>
            <a:off x="2438400" y="1828800"/>
            <a:ext cx="1238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7028" name="Text Box 36"/>
          <p:cNvSpPr txBox="1">
            <a:spLocks noChangeArrowheads="1"/>
          </p:cNvSpPr>
          <p:nvPr/>
        </p:nvSpPr>
        <p:spPr bwMode="auto">
          <a:xfrm>
            <a:off x="2345997" y="2280187"/>
            <a:ext cx="152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Acidic oxide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7029" name="Text Box 37"/>
          <p:cNvSpPr txBox="1">
            <a:spLocks noChangeArrowheads="1"/>
          </p:cNvSpPr>
          <p:nvPr/>
        </p:nvSpPr>
        <p:spPr bwMode="auto">
          <a:xfrm>
            <a:off x="5562600" y="1752600"/>
            <a:ext cx="180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7030" name="Text Box 38"/>
          <p:cNvSpPr txBox="1">
            <a:spLocks noChangeArrowheads="1"/>
          </p:cNvSpPr>
          <p:nvPr/>
        </p:nvSpPr>
        <p:spPr bwMode="auto">
          <a:xfrm>
            <a:off x="5695950" y="2553606"/>
            <a:ext cx="2000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Basic oxide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7031" name="Text Box 39"/>
          <p:cNvSpPr txBox="1">
            <a:spLocks noChangeArrowheads="1"/>
          </p:cNvSpPr>
          <p:nvPr/>
        </p:nvSpPr>
        <p:spPr bwMode="auto">
          <a:xfrm>
            <a:off x="7770796" y="3002933"/>
            <a:ext cx="1809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7033" name="Text Box 41"/>
              <p:cNvSpPr txBox="1">
                <a:spLocks noChangeArrowheads="1"/>
              </p:cNvSpPr>
              <p:nvPr/>
            </p:nvSpPr>
            <p:spPr bwMode="auto">
              <a:xfrm>
                <a:off x="1676399" y="4724400"/>
                <a:ext cx="692467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a/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Base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 . . . . . . . ……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muối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+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nước</a:t>
                </a:r>
                <a:endParaRPr lang="en-US" sz="28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703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399" y="4724400"/>
                <a:ext cx="6924675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761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7035" name="Text Box 43"/>
              <p:cNvSpPr txBox="1">
                <a:spLocks noChangeArrowheads="1"/>
              </p:cNvSpPr>
              <p:nvPr/>
            </p:nvSpPr>
            <p:spPr bwMode="auto">
              <a:xfrm>
                <a:off x="1676400" y="5089525"/>
                <a:ext cx="73152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b/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Base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  . . . . . . . ……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muối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+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nước</a:t>
                </a:r>
                <a:endParaRPr lang="en-US" sz="2800" dirty="0"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597035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5089525"/>
                <a:ext cx="73152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67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7036" name="Text Box 44"/>
              <p:cNvSpPr txBox="1">
                <a:spLocks noChangeArrowheads="1"/>
              </p:cNvSpPr>
              <p:nvPr/>
            </p:nvSpPr>
            <p:spPr bwMode="auto">
              <a:xfrm>
                <a:off x="1676400" y="5470525"/>
                <a:ext cx="76200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c/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Base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+ . . . . . . .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800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muối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+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bazơ</a:t>
                </a:r>
                <a:endParaRPr lang="en-US" sz="28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7036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5470525"/>
                <a:ext cx="76200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600" t="-12791" b="-302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7037" name="Text Box 45"/>
              <p:cNvSpPr txBox="1">
                <a:spLocks noChangeArrowheads="1"/>
              </p:cNvSpPr>
              <p:nvPr/>
            </p:nvSpPr>
            <p:spPr bwMode="auto">
              <a:xfrm>
                <a:off x="1680779" y="5893456"/>
                <a:ext cx="7076235" cy="7116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d/ Base         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            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. . . . . . . ….</a:t>
                </a:r>
                <a:endParaRPr lang="en-US" sz="2800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7037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0779" y="5893456"/>
                <a:ext cx="7076235" cy="711670"/>
              </a:xfrm>
              <a:prstGeom prst="rect">
                <a:avLst/>
              </a:prstGeom>
              <a:blipFill rotWithShape="1">
                <a:blip r:embed="rId5"/>
                <a:stretch>
                  <a:fillRect l="-1809" b="-2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7044" name="Text Box 52"/>
          <p:cNvSpPr txBox="1">
            <a:spLocks noChangeArrowheads="1"/>
          </p:cNvSpPr>
          <p:nvPr/>
        </p:nvSpPr>
        <p:spPr bwMode="auto">
          <a:xfrm>
            <a:off x="2971800" y="3290888"/>
            <a:ext cx="1215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7045" name="Text Box 53"/>
          <p:cNvSpPr txBox="1">
            <a:spLocks noChangeArrowheads="1"/>
          </p:cNvSpPr>
          <p:nvPr/>
        </p:nvSpPr>
        <p:spPr bwMode="auto">
          <a:xfrm>
            <a:off x="2586620" y="3631355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Acidic oxide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7046" name="Text Box 54"/>
          <p:cNvSpPr txBox="1">
            <a:spLocks noChangeArrowheads="1"/>
          </p:cNvSpPr>
          <p:nvPr/>
        </p:nvSpPr>
        <p:spPr bwMode="auto">
          <a:xfrm>
            <a:off x="2453369" y="4043064"/>
            <a:ext cx="13092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597047" name="Text Box 55"/>
          <p:cNvSpPr txBox="1">
            <a:spLocks noChangeArrowheads="1"/>
          </p:cNvSpPr>
          <p:nvPr/>
        </p:nvSpPr>
        <p:spPr bwMode="auto">
          <a:xfrm>
            <a:off x="1496615" y="2641044"/>
            <a:ext cx="114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7048" name="Group 56"/>
          <p:cNvGrpSpPr>
            <a:grpSpLocks/>
          </p:cNvGrpSpPr>
          <p:nvPr/>
        </p:nvGrpSpPr>
        <p:grpSpPr bwMode="auto">
          <a:xfrm>
            <a:off x="381000" y="1702238"/>
            <a:ext cx="8458200" cy="2535238"/>
            <a:chOff x="384" y="1810"/>
            <a:chExt cx="4940" cy="2366"/>
          </a:xfrm>
        </p:grpSpPr>
        <p:sp>
          <p:nvSpPr>
            <p:cNvPr id="597049" name="Text Box 57"/>
            <p:cNvSpPr txBox="1">
              <a:spLocks noChangeArrowheads="1"/>
            </p:cNvSpPr>
            <p:nvPr/>
          </p:nvSpPr>
          <p:spPr bwMode="auto">
            <a:xfrm>
              <a:off x="2109" y="2702"/>
              <a:ext cx="1200" cy="48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MUỐI</a:t>
              </a:r>
            </a:p>
          </p:txBody>
        </p:sp>
        <p:sp>
          <p:nvSpPr>
            <p:cNvPr id="597050" name="Text Box 58"/>
            <p:cNvSpPr txBox="1">
              <a:spLocks noChangeArrowheads="1"/>
            </p:cNvSpPr>
            <p:nvPr/>
          </p:nvSpPr>
          <p:spPr bwMode="auto">
            <a:xfrm>
              <a:off x="384" y="1810"/>
              <a:ext cx="1104" cy="89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BASIC OXIDE</a:t>
              </a:r>
            </a:p>
          </p:txBody>
        </p:sp>
        <p:sp>
          <p:nvSpPr>
            <p:cNvPr id="597051" name="Text Box 59"/>
            <p:cNvSpPr txBox="1">
              <a:spLocks noChangeArrowheads="1"/>
            </p:cNvSpPr>
            <p:nvPr/>
          </p:nvSpPr>
          <p:spPr bwMode="auto">
            <a:xfrm>
              <a:off x="384" y="3683"/>
              <a:ext cx="1056" cy="48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BASE</a:t>
              </a:r>
            </a:p>
          </p:txBody>
        </p:sp>
        <p:sp>
          <p:nvSpPr>
            <p:cNvPr id="597052" name="Text Box 60"/>
            <p:cNvSpPr txBox="1">
              <a:spLocks noChangeArrowheads="1"/>
            </p:cNvSpPr>
            <p:nvPr/>
          </p:nvSpPr>
          <p:spPr bwMode="auto">
            <a:xfrm>
              <a:off x="4268" y="1810"/>
              <a:ext cx="1056" cy="89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ACIDIC OXIDE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7053" name="Text Box 61"/>
            <p:cNvSpPr txBox="1">
              <a:spLocks noChangeArrowheads="1"/>
            </p:cNvSpPr>
            <p:nvPr/>
          </p:nvSpPr>
          <p:spPr bwMode="auto">
            <a:xfrm>
              <a:off x="4220" y="3683"/>
              <a:ext cx="1056" cy="493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ACID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7054" name="Line 62"/>
            <p:cNvSpPr>
              <a:spLocks noChangeShapeType="1"/>
            </p:cNvSpPr>
            <p:nvPr/>
          </p:nvSpPr>
          <p:spPr bwMode="auto">
            <a:xfrm>
              <a:off x="1501" y="2137"/>
              <a:ext cx="772" cy="528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7055" name="Line 63"/>
            <p:cNvSpPr>
              <a:spLocks noChangeShapeType="1"/>
            </p:cNvSpPr>
            <p:nvPr/>
          </p:nvSpPr>
          <p:spPr bwMode="auto">
            <a:xfrm>
              <a:off x="789" y="2702"/>
              <a:ext cx="0" cy="932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7056" name="Line 64"/>
            <p:cNvSpPr>
              <a:spLocks noChangeShapeType="1"/>
            </p:cNvSpPr>
            <p:nvPr/>
          </p:nvSpPr>
          <p:spPr bwMode="auto">
            <a:xfrm>
              <a:off x="4700" y="2702"/>
              <a:ext cx="0" cy="932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7057" name="Line 65"/>
            <p:cNvSpPr>
              <a:spLocks noChangeShapeType="1"/>
            </p:cNvSpPr>
            <p:nvPr/>
          </p:nvSpPr>
          <p:spPr bwMode="auto">
            <a:xfrm flipV="1">
              <a:off x="1008" y="2781"/>
              <a:ext cx="0" cy="853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7058" name="Line 66"/>
            <p:cNvSpPr>
              <a:spLocks noChangeShapeType="1"/>
            </p:cNvSpPr>
            <p:nvPr/>
          </p:nvSpPr>
          <p:spPr bwMode="auto">
            <a:xfrm flipV="1">
              <a:off x="1437" y="3154"/>
              <a:ext cx="693" cy="693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7059" name="Line 67"/>
            <p:cNvSpPr>
              <a:spLocks noChangeShapeType="1"/>
            </p:cNvSpPr>
            <p:nvPr/>
          </p:nvSpPr>
          <p:spPr bwMode="auto">
            <a:xfrm flipH="1">
              <a:off x="1440" y="3058"/>
              <a:ext cx="624" cy="624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7060" name="Line 68"/>
            <p:cNvSpPr>
              <a:spLocks noChangeShapeType="1"/>
            </p:cNvSpPr>
            <p:nvPr/>
          </p:nvSpPr>
          <p:spPr bwMode="auto">
            <a:xfrm flipH="1">
              <a:off x="3312" y="2146"/>
              <a:ext cx="912" cy="527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7061" name="Line 69"/>
            <p:cNvSpPr>
              <a:spLocks noChangeShapeType="1"/>
            </p:cNvSpPr>
            <p:nvPr/>
          </p:nvSpPr>
          <p:spPr bwMode="auto">
            <a:xfrm flipH="1" flipV="1">
              <a:off x="3286" y="3110"/>
              <a:ext cx="912" cy="624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7062" name="Line 70"/>
            <p:cNvSpPr>
              <a:spLocks noChangeShapeType="1"/>
            </p:cNvSpPr>
            <p:nvPr/>
          </p:nvSpPr>
          <p:spPr bwMode="auto">
            <a:xfrm>
              <a:off x="3360" y="3010"/>
              <a:ext cx="912" cy="624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277492" y="697444"/>
            <a:ext cx="85977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" name="Text Box 230"/>
          <p:cNvSpPr txBox="1">
            <a:spLocks noChangeArrowheads="1"/>
          </p:cNvSpPr>
          <p:nvPr/>
        </p:nvSpPr>
        <p:spPr bwMode="auto">
          <a:xfrm>
            <a:off x="208472" y="119390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I. KIẾN THỨC CẦN NHỚ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7300" y="4343399"/>
            <a:ext cx="2195466" cy="46166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-37131" y="4795918"/>
            <a:ext cx="966931" cy="8168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7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9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9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9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9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59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9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9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15" grpId="0" animBg="1"/>
      <p:bldP spid="597033" grpId="0"/>
      <p:bldP spid="597035" grpId="0"/>
      <p:bldP spid="597036" grpId="0"/>
      <p:bldP spid="597037" grpId="0"/>
      <p:bldP spid="597044" grpId="0"/>
      <p:bldP spid="597045" grpId="0"/>
      <p:bldP spid="597046" grpId="0"/>
      <p:bldP spid="5970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40" name="Text Box 24"/>
          <p:cNvSpPr txBox="1">
            <a:spLocks noChangeArrowheads="1"/>
          </p:cNvSpPr>
          <p:nvPr/>
        </p:nvSpPr>
        <p:spPr bwMode="auto">
          <a:xfrm>
            <a:off x="-152400" y="2950150"/>
            <a:ext cx="2171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8041" name="Text Box 25"/>
          <p:cNvSpPr txBox="1">
            <a:spLocks noChangeArrowheads="1"/>
          </p:cNvSpPr>
          <p:nvPr/>
        </p:nvSpPr>
        <p:spPr bwMode="auto">
          <a:xfrm>
            <a:off x="2364923" y="1628282"/>
            <a:ext cx="1485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endParaRPr lang="en-US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8042" name="Text Box 26"/>
          <p:cNvSpPr txBox="1">
            <a:spLocks noChangeArrowheads="1"/>
          </p:cNvSpPr>
          <p:nvPr/>
        </p:nvSpPr>
        <p:spPr bwMode="auto">
          <a:xfrm>
            <a:off x="2790386" y="2011088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Acidic oxide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8043" name="Text Box 27"/>
          <p:cNvSpPr txBox="1">
            <a:spLocks noChangeArrowheads="1"/>
          </p:cNvSpPr>
          <p:nvPr/>
        </p:nvSpPr>
        <p:spPr bwMode="auto">
          <a:xfrm>
            <a:off x="5562600" y="1752600"/>
            <a:ext cx="2171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8044" name="Text Box 28"/>
          <p:cNvSpPr txBox="1">
            <a:spLocks noChangeArrowheads="1"/>
          </p:cNvSpPr>
          <p:nvPr/>
        </p:nvSpPr>
        <p:spPr bwMode="auto">
          <a:xfrm>
            <a:off x="5505095" y="2529424"/>
            <a:ext cx="2400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Basic oxide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8045" name="Text Box 29"/>
          <p:cNvSpPr txBox="1">
            <a:spLocks noChangeArrowheads="1"/>
          </p:cNvSpPr>
          <p:nvPr/>
        </p:nvSpPr>
        <p:spPr bwMode="auto">
          <a:xfrm>
            <a:off x="7696200" y="3041763"/>
            <a:ext cx="2171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8055" name="Text Box 39"/>
          <p:cNvSpPr txBox="1">
            <a:spLocks noChangeArrowheads="1"/>
          </p:cNvSpPr>
          <p:nvPr/>
        </p:nvSpPr>
        <p:spPr bwMode="auto">
          <a:xfrm>
            <a:off x="2838450" y="3250651"/>
            <a:ext cx="1485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endParaRPr lang="en-US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8056" name="Text Box 40"/>
          <p:cNvSpPr txBox="1">
            <a:spLocks noChangeArrowheads="1"/>
          </p:cNvSpPr>
          <p:nvPr/>
        </p:nvSpPr>
        <p:spPr bwMode="auto">
          <a:xfrm>
            <a:off x="2637986" y="3581400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+Acidic oxide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8057" name="Text Box 41"/>
          <p:cNvSpPr txBox="1">
            <a:spLocks noChangeArrowheads="1"/>
          </p:cNvSpPr>
          <p:nvPr/>
        </p:nvSpPr>
        <p:spPr bwMode="auto">
          <a:xfrm>
            <a:off x="2318171" y="3927317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598058" name="Text Box 42"/>
          <p:cNvSpPr txBox="1">
            <a:spLocks noChangeArrowheads="1"/>
          </p:cNvSpPr>
          <p:nvPr/>
        </p:nvSpPr>
        <p:spPr bwMode="auto">
          <a:xfrm>
            <a:off x="1516966" y="2696653"/>
            <a:ext cx="137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8060" name="Text Box 44"/>
          <p:cNvSpPr txBox="1">
            <a:spLocks noChangeArrowheads="1"/>
          </p:cNvSpPr>
          <p:nvPr/>
        </p:nvSpPr>
        <p:spPr bwMode="auto">
          <a:xfrm>
            <a:off x="533400" y="4868863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8062" name="Text Box 46"/>
              <p:cNvSpPr txBox="1">
                <a:spLocks noChangeArrowheads="1"/>
              </p:cNvSpPr>
              <p:nvPr/>
            </p:nvSpPr>
            <p:spPr bwMode="auto">
              <a:xfrm>
                <a:off x="1752600" y="4693703"/>
                <a:ext cx="6324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a/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Acid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 . . . . . . . …..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muối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+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H</a:t>
                </a:r>
                <a:r>
                  <a:rPr lang="en-US" sz="2400" baseline="-250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endParaRPr lang="en-US" sz="2400" baseline="-25000" dirty="0"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598062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4693703"/>
                <a:ext cx="6324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543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8064" name="Text Box 48"/>
              <p:cNvSpPr txBox="1">
                <a:spLocks noChangeArrowheads="1"/>
              </p:cNvSpPr>
              <p:nvPr/>
            </p:nvSpPr>
            <p:spPr bwMode="auto">
              <a:xfrm>
                <a:off x="1752600" y="5486400"/>
                <a:ext cx="60198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c/ Acid +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  ……………</a:t>
                </a:r>
                <a:r>
                  <a:rPr lang="en-US" sz="2400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598064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5486400"/>
                <a:ext cx="6019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621" t="-11842" b="-27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8065" name="Text Box 49"/>
              <p:cNvSpPr txBox="1">
                <a:spLocks noChangeArrowheads="1"/>
              </p:cNvSpPr>
              <p:nvPr/>
            </p:nvSpPr>
            <p:spPr bwMode="auto">
              <a:xfrm>
                <a:off x="1752600" y="5867400"/>
                <a:ext cx="66294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d/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Acid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. . . . . . . …….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 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muối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mới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+ acid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mới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806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5867400"/>
                <a:ext cx="66294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472" t="-10667" b="-29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8070" name="Text Box 54"/>
          <p:cNvSpPr txBox="1">
            <a:spLocks noChangeArrowheads="1"/>
          </p:cNvSpPr>
          <p:nvPr/>
        </p:nvSpPr>
        <p:spPr bwMode="auto">
          <a:xfrm>
            <a:off x="4800600" y="3276600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Kim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pSp>
        <p:nvGrpSpPr>
          <p:cNvPr id="598071" name="Group 55"/>
          <p:cNvGrpSpPr>
            <a:grpSpLocks/>
          </p:cNvGrpSpPr>
          <p:nvPr/>
        </p:nvGrpSpPr>
        <p:grpSpPr bwMode="auto">
          <a:xfrm>
            <a:off x="381000" y="1731170"/>
            <a:ext cx="8534400" cy="2535238"/>
            <a:chOff x="384" y="1810"/>
            <a:chExt cx="4940" cy="2366"/>
          </a:xfrm>
        </p:grpSpPr>
        <p:sp>
          <p:nvSpPr>
            <p:cNvPr id="598072" name="Text Box 56"/>
            <p:cNvSpPr txBox="1">
              <a:spLocks noChangeArrowheads="1"/>
            </p:cNvSpPr>
            <p:nvPr/>
          </p:nvSpPr>
          <p:spPr bwMode="auto">
            <a:xfrm>
              <a:off x="2109" y="2702"/>
              <a:ext cx="1200" cy="493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MUỐI</a:t>
              </a:r>
            </a:p>
          </p:txBody>
        </p:sp>
        <p:sp>
          <p:nvSpPr>
            <p:cNvPr id="598073" name="Text Box 57"/>
            <p:cNvSpPr txBox="1">
              <a:spLocks noChangeArrowheads="1"/>
            </p:cNvSpPr>
            <p:nvPr/>
          </p:nvSpPr>
          <p:spPr bwMode="auto">
            <a:xfrm>
              <a:off x="432" y="1810"/>
              <a:ext cx="1056" cy="89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BASIC OXIDE</a:t>
              </a:r>
            </a:p>
          </p:txBody>
        </p:sp>
        <p:sp>
          <p:nvSpPr>
            <p:cNvPr id="598074" name="Text Box 58"/>
            <p:cNvSpPr txBox="1">
              <a:spLocks noChangeArrowheads="1"/>
            </p:cNvSpPr>
            <p:nvPr/>
          </p:nvSpPr>
          <p:spPr bwMode="auto">
            <a:xfrm>
              <a:off x="384" y="3683"/>
              <a:ext cx="1056" cy="493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BASE</a:t>
              </a:r>
            </a:p>
          </p:txBody>
        </p:sp>
        <p:sp>
          <p:nvSpPr>
            <p:cNvPr id="598075" name="Text Box 59"/>
            <p:cNvSpPr txBox="1">
              <a:spLocks noChangeArrowheads="1"/>
            </p:cNvSpPr>
            <p:nvPr/>
          </p:nvSpPr>
          <p:spPr bwMode="auto">
            <a:xfrm>
              <a:off x="4268" y="1810"/>
              <a:ext cx="1056" cy="89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ACIDIC OXIDE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8076" name="Text Box 60"/>
            <p:cNvSpPr txBox="1">
              <a:spLocks noChangeArrowheads="1"/>
            </p:cNvSpPr>
            <p:nvPr/>
          </p:nvSpPr>
          <p:spPr bwMode="auto">
            <a:xfrm>
              <a:off x="4262" y="3683"/>
              <a:ext cx="1056" cy="493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ACID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8077" name="Line 61"/>
            <p:cNvSpPr>
              <a:spLocks noChangeShapeType="1"/>
            </p:cNvSpPr>
            <p:nvPr/>
          </p:nvSpPr>
          <p:spPr bwMode="auto">
            <a:xfrm>
              <a:off x="1501" y="2137"/>
              <a:ext cx="772" cy="528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8078" name="Line 62"/>
            <p:cNvSpPr>
              <a:spLocks noChangeShapeType="1"/>
            </p:cNvSpPr>
            <p:nvPr/>
          </p:nvSpPr>
          <p:spPr bwMode="auto">
            <a:xfrm>
              <a:off x="789" y="2754"/>
              <a:ext cx="0" cy="88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8079" name="Line 63"/>
            <p:cNvSpPr>
              <a:spLocks noChangeShapeType="1"/>
            </p:cNvSpPr>
            <p:nvPr/>
          </p:nvSpPr>
          <p:spPr bwMode="auto">
            <a:xfrm>
              <a:off x="4700" y="2754"/>
              <a:ext cx="0" cy="88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8080" name="Line 64"/>
            <p:cNvSpPr>
              <a:spLocks noChangeShapeType="1"/>
            </p:cNvSpPr>
            <p:nvPr/>
          </p:nvSpPr>
          <p:spPr bwMode="auto">
            <a:xfrm flipV="1">
              <a:off x="1008" y="2754"/>
              <a:ext cx="0" cy="88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8081" name="Line 65"/>
            <p:cNvSpPr>
              <a:spLocks noChangeShapeType="1"/>
            </p:cNvSpPr>
            <p:nvPr/>
          </p:nvSpPr>
          <p:spPr bwMode="auto">
            <a:xfrm flipV="1">
              <a:off x="1444" y="3147"/>
              <a:ext cx="693" cy="693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8082" name="Line 66"/>
            <p:cNvSpPr>
              <a:spLocks noChangeShapeType="1"/>
            </p:cNvSpPr>
            <p:nvPr/>
          </p:nvSpPr>
          <p:spPr bwMode="auto">
            <a:xfrm flipH="1">
              <a:off x="1440" y="3058"/>
              <a:ext cx="624" cy="624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8083" name="Line 67"/>
            <p:cNvSpPr>
              <a:spLocks noChangeShapeType="1"/>
            </p:cNvSpPr>
            <p:nvPr/>
          </p:nvSpPr>
          <p:spPr bwMode="auto">
            <a:xfrm flipH="1">
              <a:off x="3322" y="2282"/>
              <a:ext cx="912" cy="527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8084" name="Line 68"/>
            <p:cNvSpPr>
              <a:spLocks noChangeShapeType="1"/>
            </p:cNvSpPr>
            <p:nvPr/>
          </p:nvSpPr>
          <p:spPr bwMode="auto">
            <a:xfrm flipH="1" flipV="1">
              <a:off x="3317" y="3185"/>
              <a:ext cx="912" cy="624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8085" name="Line 69"/>
            <p:cNvSpPr>
              <a:spLocks noChangeShapeType="1"/>
            </p:cNvSpPr>
            <p:nvPr/>
          </p:nvSpPr>
          <p:spPr bwMode="auto">
            <a:xfrm>
              <a:off x="3350" y="3051"/>
              <a:ext cx="912" cy="624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598086" name="Text Box 70"/>
          <p:cNvSpPr txBox="1">
            <a:spLocks noChangeArrowheads="1"/>
          </p:cNvSpPr>
          <p:nvPr/>
        </p:nvSpPr>
        <p:spPr bwMode="auto">
          <a:xfrm>
            <a:off x="5029200" y="5089525"/>
            <a:ext cx="1905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8087" name="Text Box 71"/>
          <p:cNvSpPr txBox="1">
            <a:spLocks noChangeArrowheads="1"/>
          </p:cNvSpPr>
          <p:nvPr/>
        </p:nvSpPr>
        <p:spPr bwMode="auto">
          <a:xfrm>
            <a:off x="5029200" y="5486400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98088" name="Text Box 72"/>
          <p:cNvSpPr txBox="1">
            <a:spLocks noChangeArrowheads="1"/>
          </p:cNvSpPr>
          <p:nvPr/>
        </p:nvSpPr>
        <p:spPr bwMode="auto">
          <a:xfrm>
            <a:off x="4800600" y="3505200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8089" name="Text Box 73"/>
          <p:cNvSpPr txBox="1">
            <a:spLocks noChangeArrowheads="1"/>
          </p:cNvSpPr>
          <p:nvPr/>
        </p:nvSpPr>
        <p:spPr bwMode="auto">
          <a:xfrm>
            <a:off x="4762500" y="3812232"/>
            <a:ext cx="2400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Basic oxide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8090" name="Text Box 74"/>
          <p:cNvSpPr txBox="1">
            <a:spLocks noChangeArrowheads="1"/>
          </p:cNvSpPr>
          <p:nvPr/>
        </p:nvSpPr>
        <p:spPr bwMode="auto">
          <a:xfrm>
            <a:off x="4895850" y="4218856"/>
            <a:ext cx="2400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23"/>
          <p:cNvSpPr txBox="1">
            <a:spLocks noChangeArrowheads="1"/>
          </p:cNvSpPr>
          <p:nvPr/>
        </p:nvSpPr>
        <p:spPr bwMode="auto">
          <a:xfrm>
            <a:off x="611560" y="5155368"/>
            <a:ext cx="1141040" cy="52322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 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52600" y="5155368"/>
                <a:ext cx="33999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b/ Acid   +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155368"/>
                <a:ext cx="339998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87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230"/>
          <p:cNvSpPr txBox="1">
            <a:spLocks noChangeArrowheads="1"/>
          </p:cNvSpPr>
          <p:nvPr/>
        </p:nvSpPr>
        <p:spPr bwMode="auto">
          <a:xfrm>
            <a:off x="208472" y="119390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I. KIẾN THỨC CẦN NHỚ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7300" y="4343399"/>
            <a:ext cx="2195466" cy="46166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77492" y="697444"/>
            <a:ext cx="85977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79839" y="4723200"/>
            <a:ext cx="966931" cy="8168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9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9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9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59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59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59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62" grpId="0"/>
      <p:bldP spid="598064" grpId="0"/>
      <p:bldP spid="598065" grpId="0"/>
      <p:bldP spid="598086" grpId="0"/>
      <p:bldP spid="598087" grpId="0"/>
      <p:bldP spid="598088" grpId="0"/>
      <p:bldP spid="598089" grpId="0"/>
      <p:bldP spid="598090" grpId="0"/>
      <p:bldP spid="6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8" name="Text Box 8"/>
          <p:cNvSpPr txBox="1">
            <a:spLocks noChangeArrowheads="1"/>
          </p:cNvSpPr>
          <p:nvPr/>
        </p:nvSpPr>
        <p:spPr bwMode="auto">
          <a:xfrm>
            <a:off x="-152400" y="274320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049" name="Text Box 9"/>
          <p:cNvSpPr txBox="1">
            <a:spLocks noChangeArrowheads="1"/>
          </p:cNvSpPr>
          <p:nvPr/>
        </p:nvSpPr>
        <p:spPr bwMode="auto">
          <a:xfrm>
            <a:off x="2322118" y="1743722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endParaRPr lang="en-US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050" name="Text Box 10"/>
          <p:cNvSpPr txBox="1">
            <a:spLocks noChangeArrowheads="1"/>
          </p:cNvSpPr>
          <p:nvPr/>
        </p:nvSpPr>
        <p:spPr bwMode="auto">
          <a:xfrm>
            <a:off x="2817418" y="2112634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Acidic oxide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051" name="Text Box 11"/>
          <p:cNvSpPr txBox="1">
            <a:spLocks noChangeArrowheads="1"/>
          </p:cNvSpPr>
          <p:nvPr/>
        </p:nvSpPr>
        <p:spPr bwMode="auto">
          <a:xfrm>
            <a:off x="5587524" y="1620252"/>
            <a:ext cx="2339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052" name="Text Box 12"/>
          <p:cNvSpPr txBox="1">
            <a:spLocks noChangeArrowheads="1"/>
          </p:cNvSpPr>
          <p:nvPr/>
        </p:nvSpPr>
        <p:spPr bwMode="auto">
          <a:xfrm>
            <a:off x="4860311" y="1998597"/>
            <a:ext cx="23704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+Basic oxide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053" name="Text Box 13"/>
          <p:cNvSpPr txBox="1">
            <a:spLocks noChangeArrowheads="1"/>
          </p:cNvSpPr>
          <p:nvPr/>
        </p:nvSpPr>
        <p:spPr bwMode="auto">
          <a:xfrm>
            <a:off x="7682948" y="2915213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054" name="Text Box 14"/>
          <p:cNvSpPr txBox="1">
            <a:spLocks noChangeArrowheads="1"/>
          </p:cNvSpPr>
          <p:nvPr/>
        </p:nvSpPr>
        <p:spPr bwMode="auto">
          <a:xfrm>
            <a:off x="2821439" y="3277631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endParaRPr lang="en-US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055" name="Text Box 15"/>
          <p:cNvSpPr txBox="1">
            <a:spLocks noChangeArrowheads="1"/>
          </p:cNvSpPr>
          <p:nvPr/>
        </p:nvSpPr>
        <p:spPr bwMode="auto">
          <a:xfrm>
            <a:off x="2845834" y="3581400"/>
            <a:ext cx="2400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Acidic oxide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056" name="Text Box 16"/>
          <p:cNvSpPr txBox="1">
            <a:spLocks noChangeArrowheads="1"/>
          </p:cNvSpPr>
          <p:nvPr/>
        </p:nvSpPr>
        <p:spPr bwMode="auto">
          <a:xfrm>
            <a:off x="2781443" y="3858449"/>
            <a:ext cx="106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599057" name="Text Box 17"/>
          <p:cNvSpPr txBox="1">
            <a:spLocks noChangeArrowheads="1"/>
          </p:cNvSpPr>
          <p:nvPr/>
        </p:nvSpPr>
        <p:spPr bwMode="auto">
          <a:xfrm>
            <a:off x="1325880" y="2745000"/>
            <a:ext cx="914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058" name="Text Box 18"/>
          <p:cNvSpPr txBox="1">
            <a:spLocks noChangeArrowheads="1"/>
          </p:cNvSpPr>
          <p:nvPr/>
        </p:nvSpPr>
        <p:spPr bwMode="auto">
          <a:xfrm>
            <a:off x="533400" y="4868863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0"/>
          </a:p>
        </p:txBody>
      </p:sp>
      <p:sp>
        <p:nvSpPr>
          <p:cNvPr id="599059" name="Text Box 19"/>
          <p:cNvSpPr txBox="1">
            <a:spLocks noChangeArrowheads="1"/>
          </p:cNvSpPr>
          <p:nvPr/>
        </p:nvSpPr>
        <p:spPr bwMode="auto">
          <a:xfrm>
            <a:off x="147083" y="5315892"/>
            <a:ext cx="1472517" cy="46166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066" name="Text Box 26"/>
          <p:cNvSpPr txBox="1">
            <a:spLocks noChangeArrowheads="1"/>
          </p:cNvSpPr>
          <p:nvPr/>
        </p:nvSpPr>
        <p:spPr bwMode="auto">
          <a:xfrm>
            <a:off x="4800600" y="3276600"/>
            <a:ext cx="21804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+Kim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pSp>
        <p:nvGrpSpPr>
          <p:cNvPr id="599067" name="Group 27"/>
          <p:cNvGrpSpPr>
            <a:grpSpLocks/>
          </p:cNvGrpSpPr>
          <p:nvPr/>
        </p:nvGrpSpPr>
        <p:grpSpPr bwMode="auto">
          <a:xfrm>
            <a:off x="228600" y="1752600"/>
            <a:ext cx="8686800" cy="2535238"/>
            <a:chOff x="384" y="1810"/>
            <a:chExt cx="4940" cy="2366"/>
          </a:xfrm>
        </p:grpSpPr>
        <p:sp>
          <p:nvSpPr>
            <p:cNvPr id="599068" name="Text Box 28"/>
            <p:cNvSpPr txBox="1">
              <a:spLocks noChangeArrowheads="1"/>
            </p:cNvSpPr>
            <p:nvPr/>
          </p:nvSpPr>
          <p:spPr bwMode="auto">
            <a:xfrm>
              <a:off x="2109" y="2702"/>
              <a:ext cx="1200" cy="493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MUỐI</a:t>
              </a:r>
            </a:p>
          </p:txBody>
        </p:sp>
        <p:sp>
          <p:nvSpPr>
            <p:cNvPr id="599069" name="Text Box 29"/>
            <p:cNvSpPr txBox="1">
              <a:spLocks noChangeArrowheads="1"/>
            </p:cNvSpPr>
            <p:nvPr/>
          </p:nvSpPr>
          <p:spPr bwMode="auto">
            <a:xfrm>
              <a:off x="432" y="1810"/>
              <a:ext cx="1056" cy="89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BASIC OXIDE</a:t>
              </a:r>
            </a:p>
          </p:txBody>
        </p:sp>
        <p:sp>
          <p:nvSpPr>
            <p:cNvPr id="599070" name="Text Box 30"/>
            <p:cNvSpPr txBox="1">
              <a:spLocks noChangeArrowheads="1"/>
            </p:cNvSpPr>
            <p:nvPr/>
          </p:nvSpPr>
          <p:spPr bwMode="auto">
            <a:xfrm>
              <a:off x="384" y="3683"/>
              <a:ext cx="1056" cy="493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BASE</a:t>
              </a:r>
            </a:p>
          </p:txBody>
        </p:sp>
        <p:sp>
          <p:nvSpPr>
            <p:cNvPr id="599071" name="Text Box 31"/>
            <p:cNvSpPr txBox="1">
              <a:spLocks noChangeArrowheads="1"/>
            </p:cNvSpPr>
            <p:nvPr/>
          </p:nvSpPr>
          <p:spPr bwMode="auto">
            <a:xfrm>
              <a:off x="4268" y="1810"/>
              <a:ext cx="1056" cy="89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ACIDIC OXIDE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9072" name="Text Box 32"/>
            <p:cNvSpPr txBox="1">
              <a:spLocks noChangeArrowheads="1"/>
            </p:cNvSpPr>
            <p:nvPr/>
          </p:nvSpPr>
          <p:spPr bwMode="auto">
            <a:xfrm>
              <a:off x="4220" y="3683"/>
              <a:ext cx="1056" cy="493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ACID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9073" name="Line 33"/>
            <p:cNvSpPr>
              <a:spLocks noChangeShapeType="1"/>
            </p:cNvSpPr>
            <p:nvPr/>
          </p:nvSpPr>
          <p:spPr bwMode="auto">
            <a:xfrm>
              <a:off x="1501" y="2137"/>
              <a:ext cx="772" cy="528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9074" name="Line 34"/>
            <p:cNvSpPr>
              <a:spLocks noChangeShapeType="1"/>
            </p:cNvSpPr>
            <p:nvPr/>
          </p:nvSpPr>
          <p:spPr bwMode="auto">
            <a:xfrm>
              <a:off x="789" y="2734"/>
              <a:ext cx="0" cy="90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9075" name="Line 35"/>
            <p:cNvSpPr>
              <a:spLocks noChangeShapeType="1"/>
            </p:cNvSpPr>
            <p:nvPr/>
          </p:nvSpPr>
          <p:spPr bwMode="auto">
            <a:xfrm>
              <a:off x="4700" y="2768"/>
              <a:ext cx="0" cy="866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9076" name="Line 36"/>
            <p:cNvSpPr>
              <a:spLocks noChangeShapeType="1"/>
            </p:cNvSpPr>
            <p:nvPr/>
          </p:nvSpPr>
          <p:spPr bwMode="auto">
            <a:xfrm flipV="1">
              <a:off x="1008" y="2700"/>
              <a:ext cx="0" cy="934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9077" name="Line 37"/>
            <p:cNvSpPr>
              <a:spLocks noChangeShapeType="1"/>
            </p:cNvSpPr>
            <p:nvPr/>
          </p:nvSpPr>
          <p:spPr bwMode="auto">
            <a:xfrm flipV="1">
              <a:off x="1416" y="3195"/>
              <a:ext cx="693" cy="693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9078" name="Line 38"/>
            <p:cNvSpPr>
              <a:spLocks noChangeShapeType="1"/>
            </p:cNvSpPr>
            <p:nvPr/>
          </p:nvSpPr>
          <p:spPr bwMode="auto">
            <a:xfrm flipH="1">
              <a:off x="1432" y="3083"/>
              <a:ext cx="677" cy="683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9079" name="Line 39"/>
            <p:cNvSpPr>
              <a:spLocks noChangeShapeType="1"/>
            </p:cNvSpPr>
            <p:nvPr/>
          </p:nvSpPr>
          <p:spPr bwMode="auto">
            <a:xfrm flipH="1">
              <a:off x="3319" y="2241"/>
              <a:ext cx="912" cy="527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9080" name="Line 40"/>
            <p:cNvSpPr>
              <a:spLocks noChangeShapeType="1"/>
            </p:cNvSpPr>
            <p:nvPr/>
          </p:nvSpPr>
          <p:spPr bwMode="auto">
            <a:xfrm flipH="1" flipV="1">
              <a:off x="3286" y="3110"/>
              <a:ext cx="912" cy="624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9081" name="Line 41"/>
            <p:cNvSpPr>
              <a:spLocks noChangeShapeType="1"/>
            </p:cNvSpPr>
            <p:nvPr/>
          </p:nvSpPr>
          <p:spPr bwMode="auto">
            <a:xfrm>
              <a:off x="3294" y="2968"/>
              <a:ext cx="974" cy="695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599084" name="Text Box 44"/>
          <p:cNvSpPr txBox="1">
            <a:spLocks noChangeArrowheads="1"/>
          </p:cNvSpPr>
          <p:nvPr/>
        </p:nvSpPr>
        <p:spPr bwMode="auto">
          <a:xfrm>
            <a:off x="4800600" y="3851429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085" name="Text Box 45"/>
          <p:cNvSpPr txBox="1">
            <a:spLocks noChangeArrowheads="1"/>
          </p:cNvSpPr>
          <p:nvPr/>
        </p:nvSpPr>
        <p:spPr bwMode="auto">
          <a:xfrm>
            <a:off x="4800600" y="3562041"/>
            <a:ext cx="21928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Basic oxide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086" name="Text Box 46"/>
          <p:cNvSpPr txBox="1">
            <a:spLocks noChangeArrowheads="1"/>
          </p:cNvSpPr>
          <p:nvPr/>
        </p:nvSpPr>
        <p:spPr bwMode="auto">
          <a:xfrm>
            <a:off x="4800600" y="4127363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9088" name="Text Box 48"/>
              <p:cNvSpPr txBox="1">
                <a:spLocks noChangeArrowheads="1"/>
              </p:cNvSpPr>
              <p:nvPr/>
            </p:nvSpPr>
            <p:spPr bwMode="auto">
              <a:xfrm>
                <a:off x="1981200" y="4800600"/>
                <a:ext cx="678993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a/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Muối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+ . . . . . . 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acid 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mới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+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muối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mới</a:t>
                </a:r>
                <a:endParaRPr lang="en-US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9088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4800600"/>
                <a:ext cx="678993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346" t="-10667" b="-29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9089" name="Text Box 49"/>
              <p:cNvSpPr txBox="1">
                <a:spLocks noChangeArrowheads="1"/>
              </p:cNvSpPr>
              <p:nvPr/>
            </p:nvSpPr>
            <p:spPr bwMode="auto">
              <a:xfrm>
                <a:off x="1981200" y="5241925"/>
                <a:ext cx="63809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b/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Muối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+  . . . . . . 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muối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mới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+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bazơ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mới</a:t>
                </a:r>
                <a:endParaRPr lang="en-US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908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5241925"/>
                <a:ext cx="638090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33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9090" name="Text Box 50"/>
              <p:cNvSpPr txBox="1">
                <a:spLocks noChangeArrowheads="1"/>
              </p:cNvSpPr>
              <p:nvPr/>
            </p:nvSpPr>
            <p:spPr bwMode="auto">
              <a:xfrm>
                <a:off x="1981200" y="5622925"/>
                <a:ext cx="63809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c/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Muối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+ . . . . . . 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muối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mới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+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muối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mới</a:t>
                </a:r>
                <a:endParaRPr lang="en-US" sz="2400" baseline="-25000" dirty="0"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599090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5622925"/>
                <a:ext cx="638090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433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9091" name="Text Box 51"/>
              <p:cNvSpPr txBox="1">
                <a:spLocks noChangeArrowheads="1"/>
              </p:cNvSpPr>
              <p:nvPr/>
            </p:nvSpPr>
            <p:spPr bwMode="auto">
              <a:xfrm>
                <a:off x="1981200" y="6003925"/>
                <a:ext cx="678993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d/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Muối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+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. . . . . . . 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 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muối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mới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+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kim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loại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mới</a:t>
                </a:r>
                <a:endParaRPr lang="en-US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9091" name="Text 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6003925"/>
                <a:ext cx="678993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346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9097" name="Text Box 57"/>
          <p:cNvSpPr txBox="1">
            <a:spLocks noChangeArrowheads="1"/>
          </p:cNvSpPr>
          <p:nvPr/>
        </p:nvSpPr>
        <p:spPr bwMode="auto">
          <a:xfrm>
            <a:off x="6192154" y="2886111"/>
            <a:ext cx="14424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098" name="Text Box 58"/>
          <p:cNvSpPr txBox="1">
            <a:spLocks noChangeArrowheads="1"/>
          </p:cNvSpPr>
          <p:nvPr/>
        </p:nvSpPr>
        <p:spPr bwMode="auto">
          <a:xfrm>
            <a:off x="1968416" y="2980105"/>
            <a:ext cx="13315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Base</a:t>
            </a:r>
            <a:endParaRPr lang="en-US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7300" y="4343399"/>
            <a:ext cx="2195466" cy="46166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77492" y="697444"/>
            <a:ext cx="85977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7504" y="0"/>
            <a:ext cx="720080" cy="8168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0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9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9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9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59" grpId="0" animBg="1"/>
      <p:bldP spid="599088" grpId="0"/>
      <p:bldP spid="599089" grpId="0"/>
      <p:bldP spid="599090" grpId="0"/>
      <p:bldP spid="599091" grpId="0"/>
      <p:bldP spid="599097" grpId="0"/>
      <p:bldP spid="599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91" name="Text Box 23"/>
          <p:cNvSpPr txBox="1">
            <a:spLocks noChangeArrowheads="1"/>
          </p:cNvSpPr>
          <p:nvPr/>
        </p:nvSpPr>
        <p:spPr bwMode="auto">
          <a:xfrm>
            <a:off x="2665145" y="694"/>
            <a:ext cx="49770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TẬP CỦNG CỐ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5992" name="Text Box 24"/>
          <p:cNvSpPr txBox="1">
            <a:spLocks noChangeArrowheads="1"/>
          </p:cNvSpPr>
          <p:nvPr/>
        </p:nvSpPr>
        <p:spPr bwMode="auto">
          <a:xfrm>
            <a:off x="879070" y="291451"/>
            <a:ext cx="2172961" cy="646331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5993" name="Text Box 25"/>
          <p:cNvSpPr txBox="1">
            <a:spLocks noChangeArrowheads="1"/>
          </p:cNvSpPr>
          <p:nvPr/>
        </p:nvSpPr>
        <p:spPr bwMode="auto">
          <a:xfrm>
            <a:off x="318856" y="90802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95995" name="Text Box 27"/>
          <p:cNvSpPr txBox="1">
            <a:spLocks noChangeArrowheads="1"/>
          </p:cNvSpPr>
          <p:nvPr/>
        </p:nvSpPr>
        <p:spPr bwMode="auto">
          <a:xfrm>
            <a:off x="76200" y="14478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5996" name="Text Box 28"/>
          <p:cNvSpPr txBox="1">
            <a:spLocks noChangeArrowheads="1"/>
          </p:cNvSpPr>
          <p:nvPr/>
        </p:nvSpPr>
        <p:spPr bwMode="auto">
          <a:xfrm>
            <a:off x="1316115" y="1473564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95997" name="Text Box 29"/>
          <p:cNvSpPr txBox="1">
            <a:spLocks noChangeArrowheads="1"/>
          </p:cNvSpPr>
          <p:nvPr/>
        </p:nvSpPr>
        <p:spPr bwMode="auto">
          <a:xfrm>
            <a:off x="7720244" y="1473564"/>
            <a:ext cx="106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95998" name="Text Box 30"/>
          <p:cNvSpPr txBox="1">
            <a:spLocks noChangeArrowheads="1"/>
          </p:cNvSpPr>
          <p:nvPr/>
        </p:nvSpPr>
        <p:spPr bwMode="auto">
          <a:xfrm>
            <a:off x="2828278" y="1453655"/>
            <a:ext cx="1485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Cu(NO</a:t>
            </a:r>
            <a:r>
              <a:rPr lang="en-US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 </a:t>
            </a:r>
          </a:p>
        </p:txBody>
      </p:sp>
      <p:sp>
        <p:nvSpPr>
          <p:cNvPr id="595999" name="Text Box 31"/>
          <p:cNvSpPr txBox="1">
            <a:spLocks noChangeArrowheads="1"/>
          </p:cNvSpPr>
          <p:nvPr/>
        </p:nvSpPr>
        <p:spPr bwMode="auto">
          <a:xfrm>
            <a:off x="4675943" y="1453512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Cu(OH)</a:t>
            </a:r>
            <a:r>
              <a:rPr lang="en-US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96000" name="Text Box 32"/>
          <p:cNvSpPr txBox="1">
            <a:spLocks noChangeArrowheads="1"/>
          </p:cNvSpPr>
          <p:nvPr/>
        </p:nvSpPr>
        <p:spPr bwMode="auto">
          <a:xfrm>
            <a:off x="6438900" y="1488109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endParaRPr lang="en-US" sz="24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6001" name="Text Box 33"/>
          <p:cNvSpPr txBox="1">
            <a:spLocks noChangeArrowheads="1"/>
          </p:cNvSpPr>
          <p:nvPr/>
        </p:nvSpPr>
        <p:spPr bwMode="auto">
          <a:xfrm>
            <a:off x="7964010" y="2340275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</a:t>
            </a:r>
          </a:p>
        </p:txBody>
      </p:sp>
      <p:sp>
        <p:nvSpPr>
          <p:cNvPr id="596002" name="Line 34"/>
          <p:cNvSpPr>
            <a:spLocks noChangeShapeType="1"/>
          </p:cNvSpPr>
          <p:nvPr/>
        </p:nvSpPr>
        <p:spPr bwMode="auto">
          <a:xfrm>
            <a:off x="716502" y="1832268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6003" name="Line 35"/>
          <p:cNvSpPr>
            <a:spLocks noChangeShapeType="1"/>
          </p:cNvSpPr>
          <p:nvPr/>
        </p:nvSpPr>
        <p:spPr bwMode="auto">
          <a:xfrm>
            <a:off x="2303972" y="1788646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6004" name="Line 36"/>
          <p:cNvSpPr>
            <a:spLocks noChangeShapeType="1"/>
          </p:cNvSpPr>
          <p:nvPr/>
        </p:nvSpPr>
        <p:spPr bwMode="auto">
          <a:xfrm>
            <a:off x="4114800" y="1788646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6005" name="Line 37"/>
          <p:cNvSpPr>
            <a:spLocks noChangeShapeType="1"/>
          </p:cNvSpPr>
          <p:nvPr/>
        </p:nvSpPr>
        <p:spPr bwMode="auto">
          <a:xfrm>
            <a:off x="5867400" y="1770891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6006" name="Line 38"/>
          <p:cNvSpPr>
            <a:spLocks noChangeShapeType="1"/>
          </p:cNvSpPr>
          <p:nvPr/>
        </p:nvSpPr>
        <p:spPr bwMode="auto">
          <a:xfrm>
            <a:off x="7124700" y="1770891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6008" name="Text Box 40"/>
          <p:cNvSpPr txBox="1">
            <a:spLocks noChangeArrowheads="1"/>
          </p:cNvSpPr>
          <p:nvPr/>
        </p:nvSpPr>
        <p:spPr bwMode="auto">
          <a:xfrm>
            <a:off x="782715" y="1447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(1)</a:t>
            </a:r>
          </a:p>
        </p:txBody>
      </p:sp>
      <p:sp>
        <p:nvSpPr>
          <p:cNvPr id="596009" name="Text Box 41"/>
          <p:cNvSpPr txBox="1">
            <a:spLocks noChangeArrowheads="1"/>
          </p:cNvSpPr>
          <p:nvPr/>
        </p:nvSpPr>
        <p:spPr bwMode="auto">
          <a:xfrm>
            <a:off x="2308195" y="1332634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(2)</a:t>
            </a:r>
          </a:p>
        </p:txBody>
      </p:sp>
      <p:sp>
        <p:nvSpPr>
          <p:cNvPr id="596010" name="Text Box 42"/>
          <p:cNvSpPr txBox="1">
            <a:spLocks noChangeArrowheads="1"/>
          </p:cNvSpPr>
          <p:nvPr/>
        </p:nvSpPr>
        <p:spPr bwMode="auto">
          <a:xfrm>
            <a:off x="4142543" y="1337685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(3)</a:t>
            </a:r>
          </a:p>
        </p:txBody>
      </p:sp>
      <p:sp>
        <p:nvSpPr>
          <p:cNvPr id="596011" name="Text Box 43"/>
          <p:cNvSpPr txBox="1">
            <a:spLocks noChangeArrowheads="1"/>
          </p:cNvSpPr>
          <p:nvPr/>
        </p:nvSpPr>
        <p:spPr bwMode="auto">
          <a:xfrm>
            <a:off x="5780843" y="1335085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(4)</a:t>
            </a:r>
          </a:p>
        </p:txBody>
      </p:sp>
      <p:sp>
        <p:nvSpPr>
          <p:cNvPr id="596012" name="Text Box 44"/>
          <p:cNvSpPr txBox="1">
            <a:spLocks noChangeArrowheads="1"/>
          </p:cNvSpPr>
          <p:nvPr/>
        </p:nvSpPr>
        <p:spPr bwMode="auto">
          <a:xfrm>
            <a:off x="7162800" y="1343602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(5)</a:t>
            </a:r>
          </a:p>
        </p:txBody>
      </p:sp>
      <p:sp>
        <p:nvSpPr>
          <p:cNvPr id="596013" name="Text Box 45"/>
          <p:cNvSpPr txBox="1">
            <a:spLocks noChangeArrowheads="1"/>
          </p:cNvSpPr>
          <p:nvPr/>
        </p:nvSpPr>
        <p:spPr bwMode="auto">
          <a:xfrm>
            <a:off x="7738739" y="190330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(6)</a:t>
            </a:r>
          </a:p>
        </p:txBody>
      </p:sp>
      <p:sp>
        <p:nvSpPr>
          <p:cNvPr id="596023" name="Text Box 55"/>
          <p:cNvSpPr txBox="1">
            <a:spLocks noChangeArrowheads="1"/>
          </p:cNvSpPr>
          <p:nvPr/>
        </p:nvSpPr>
        <p:spPr bwMode="auto">
          <a:xfrm>
            <a:off x="1828800" y="3505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3" name="Straight Arrow Connector 2"/>
          <p:cNvCxnSpPr>
            <a:stCxn id="595997" idx="2"/>
          </p:cNvCxnSpPr>
          <p:nvPr/>
        </p:nvCxnSpPr>
        <p:spPr>
          <a:xfrm>
            <a:off x="8253644" y="1935229"/>
            <a:ext cx="0" cy="35075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7503" y="0"/>
            <a:ext cx="966931" cy="8168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5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9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9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9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9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9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9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9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9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9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9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9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9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9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9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9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9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596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95" grpId="0"/>
      <p:bldP spid="595996" grpId="0"/>
      <p:bldP spid="595997" grpId="0"/>
      <p:bldP spid="595998" grpId="0"/>
      <p:bldP spid="595999" grpId="0"/>
      <p:bldP spid="596000" grpId="0"/>
      <p:bldP spid="596001" grpId="0"/>
      <p:bldP spid="596002" grpId="0" animBg="1"/>
      <p:bldP spid="596003" grpId="0" animBg="1"/>
      <p:bldP spid="596004" grpId="0" animBg="1"/>
      <p:bldP spid="596005" grpId="0" animBg="1"/>
      <p:bldP spid="596006" grpId="0" animBg="1"/>
      <p:bldP spid="596008" grpId="0"/>
      <p:bldP spid="596009" grpId="0"/>
      <p:bldP spid="596010" grpId="0"/>
      <p:bldP spid="596011" grpId="0"/>
      <p:bldP spid="596012" grpId="0"/>
      <p:bldP spid="5960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ChangeArrowheads="1"/>
          </p:cNvSpPr>
          <p:nvPr/>
        </p:nvSpPr>
        <p:spPr bwMode="auto">
          <a:xfrm>
            <a:off x="4876800" y="119390"/>
            <a:ext cx="4267200" cy="673861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0073" name="Text Box 9"/>
          <p:cNvSpPr txBox="1">
            <a:spLocks noChangeArrowheads="1"/>
          </p:cNvSpPr>
          <p:nvPr/>
        </p:nvSpPr>
        <p:spPr bwMode="auto">
          <a:xfrm>
            <a:off x="8753" y="693438"/>
            <a:ext cx="4724400" cy="181588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MgSO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MgCl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00074" name="Group 10"/>
          <p:cNvGrpSpPr>
            <a:grpSpLocks/>
          </p:cNvGrpSpPr>
          <p:nvPr/>
        </p:nvGrpSpPr>
        <p:grpSpPr bwMode="auto">
          <a:xfrm>
            <a:off x="228600" y="4521200"/>
            <a:ext cx="990600" cy="2032000"/>
            <a:chOff x="2856" y="1580"/>
            <a:chExt cx="1924" cy="3558"/>
          </a:xfrm>
        </p:grpSpPr>
        <p:sp>
          <p:nvSpPr>
            <p:cNvPr id="600075" name="Arc 11"/>
            <p:cNvSpPr>
              <a:spLocks/>
            </p:cNvSpPr>
            <p:nvPr/>
          </p:nvSpPr>
          <p:spPr bwMode="auto">
            <a:xfrm>
              <a:off x="4470" y="1580"/>
              <a:ext cx="196" cy="14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8307"/>
                <a:gd name="T1" fmla="*/ 21600 h 21600"/>
                <a:gd name="T2" fmla="*/ 28307 w 28307"/>
                <a:gd name="T3" fmla="*/ 1068 h 21600"/>
                <a:gd name="T4" fmla="*/ 21600 w 2830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07" h="21600" fill="none" extrusionOk="0">
                  <a:moveTo>
                    <a:pt x="0" y="21599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3878" y="0"/>
                    <a:pt x="26141" y="360"/>
                    <a:pt x="28307" y="1067"/>
                  </a:cubicBezTo>
                </a:path>
                <a:path w="28307" h="21600" stroke="0" extrusionOk="0">
                  <a:moveTo>
                    <a:pt x="0" y="21599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3878" y="0"/>
                    <a:pt x="26141" y="360"/>
                    <a:pt x="28307" y="106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076" name="Arc 12"/>
            <p:cNvSpPr>
              <a:spLocks/>
            </p:cNvSpPr>
            <p:nvPr/>
          </p:nvSpPr>
          <p:spPr bwMode="auto">
            <a:xfrm>
              <a:off x="3012" y="1587"/>
              <a:ext cx="176" cy="156"/>
            </a:xfrm>
            <a:custGeom>
              <a:avLst/>
              <a:gdLst>
                <a:gd name="G0" fmla="+- 5703 0 0"/>
                <a:gd name="G1" fmla="+- 21600 0 0"/>
                <a:gd name="G2" fmla="+- 21600 0 0"/>
                <a:gd name="T0" fmla="*/ 0 w 27303"/>
                <a:gd name="T1" fmla="*/ 766 h 24296"/>
                <a:gd name="T2" fmla="*/ 27134 w 27303"/>
                <a:gd name="T3" fmla="*/ 24296 h 24296"/>
                <a:gd name="T4" fmla="*/ 5703 w 27303"/>
                <a:gd name="T5" fmla="*/ 21600 h 2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303" h="24296" fill="none" extrusionOk="0">
                  <a:moveTo>
                    <a:pt x="0" y="766"/>
                  </a:moveTo>
                  <a:cubicBezTo>
                    <a:pt x="1858" y="257"/>
                    <a:pt x="3776" y="0"/>
                    <a:pt x="5703" y="0"/>
                  </a:cubicBezTo>
                  <a:cubicBezTo>
                    <a:pt x="17632" y="0"/>
                    <a:pt x="27303" y="9670"/>
                    <a:pt x="27303" y="21600"/>
                  </a:cubicBezTo>
                  <a:cubicBezTo>
                    <a:pt x="27303" y="22501"/>
                    <a:pt x="27246" y="23401"/>
                    <a:pt x="27134" y="24296"/>
                  </a:cubicBezTo>
                </a:path>
                <a:path w="27303" h="24296" stroke="0" extrusionOk="0">
                  <a:moveTo>
                    <a:pt x="0" y="766"/>
                  </a:moveTo>
                  <a:cubicBezTo>
                    <a:pt x="1858" y="257"/>
                    <a:pt x="3776" y="0"/>
                    <a:pt x="5703" y="0"/>
                  </a:cubicBezTo>
                  <a:cubicBezTo>
                    <a:pt x="17632" y="0"/>
                    <a:pt x="27303" y="9670"/>
                    <a:pt x="27303" y="21600"/>
                  </a:cubicBezTo>
                  <a:cubicBezTo>
                    <a:pt x="27303" y="22501"/>
                    <a:pt x="27246" y="23401"/>
                    <a:pt x="27134" y="24296"/>
                  </a:cubicBezTo>
                  <a:lnTo>
                    <a:pt x="5703" y="2160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077" name="Arc 13"/>
            <p:cNvSpPr>
              <a:spLocks/>
            </p:cNvSpPr>
            <p:nvPr/>
          </p:nvSpPr>
          <p:spPr bwMode="auto">
            <a:xfrm>
              <a:off x="4512" y="4910"/>
              <a:ext cx="265" cy="228"/>
            </a:xfrm>
            <a:custGeom>
              <a:avLst/>
              <a:gdLst>
                <a:gd name="G0" fmla="+- 3572 0 0"/>
                <a:gd name="G1" fmla="+- 0 0 0"/>
                <a:gd name="G2" fmla="+- 21600 0 0"/>
                <a:gd name="T0" fmla="*/ 25013 w 25013"/>
                <a:gd name="T1" fmla="*/ 2619 h 21600"/>
                <a:gd name="T2" fmla="*/ 0 w 25013"/>
                <a:gd name="T3" fmla="*/ 21303 h 21600"/>
                <a:gd name="T4" fmla="*/ 3572 w 2501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13" h="21600" fill="none" extrusionOk="0">
                  <a:moveTo>
                    <a:pt x="25012" y="2618"/>
                  </a:moveTo>
                  <a:cubicBezTo>
                    <a:pt x="23689" y="13454"/>
                    <a:pt x="14488" y="21599"/>
                    <a:pt x="3572" y="21599"/>
                  </a:cubicBezTo>
                  <a:cubicBezTo>
                    <a:pt x="2375" y="21599"/>
                    <a:pt x="1180" y="21500"/>
                    <a:pt x="0" y="21302"/>
                  </a:cubicBezTo>
                </a:path>
                <a:path w="25013" h="21600" stroke="0" extrusionOk="0">
                  <a:moveTo>
                    <a:pt x="25012" y="2618"/>
                  </a:moveTo>
                  <a:cubicBezTo>
                    <a:pt x="23689" y="13454"/>
                    <a:pt x="14488" y="21599"/>
                    <a:pt x="3572" y="21599"/>
                  </a:cubicBezTo>
                  <a:cubicBezTo>
                    <a:pt x="2375" y="21599"/>
                    <a:pt x="1180" y="21500"/>
                    <a:pt x="0" y="21302"/>
                  </a:cubicBezTo>
                  <a:lnTo>
                    <a:pt x="3572" y="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078" name="Arc 14"/>
            <p:cNvSpPr>
              <a:spLocks/>
            </p:cNvSpPr>
            <p:nvPr/>
          </p:nvSpPr>
          <p:spPr bwMode="auto">
            <a:xfrm>
              <a:off x="2858" y="2244"/>
              <a:ext cx="418" cy="407"/>
            </a:xfrm>
            <a:custGeom>
              <a:avLst/>
              <a:gdLst>
                <a:gd name="G0" fmla="+- 21600 0 0"/>
                <a:gd name="G1" fmla="+- 21094 0 0"/>
                <a:gd name="G2" fmla="+- 21600 0 0"/>
                <a:gd name="T0" fmla="*/ 0 w 21600"/>
                <a:gd name="T1" fmla="*/ 21042 h 21094"/>
                <a:gd name="T2" fmla="*/ 16952 w 21600"/>
                <a:gd name="T3" fmla="*/ 0 h 21094"/>
                <a:gd name="T4" fmla="*/ 21600 w 21600"/>
                <a:gd name="T5" fmla="*/ 21094 h 2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94" fill="none" extrusionOk="0">
                  <a:moveTo>
                    <a:pt x="0" y="21042"/>
                  </a:moveTo>
                  <a:cubicBezTo>
                    <a:pt x="24" y="10923"/>
                    <a:pt x="7070" y="2177"/>
                    <a:pt x="16952" y="0"/>
                  </a:cubicBezTo>
                </a:path>
                <a:path w="21600" h="21094" stroke="0" extrusionOk="0">
                  <a:moveTo>
                    <a:pt x="0" y="21042"/>
                  </a:moveTo>
                  <a:cubicBezTo>
                    <a:pt x="24" y="10923"/>
                    <a:pt x="7070" y="2177"/>
                    <a:pt x="16952" y="0"/>
                  </a:cubicBezTo>
                  <a:lnTo>
                    <a:pt x="21600" y="21094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079" name="Arc 15"/>
            <p:cNvSpPr>
              <a:spLocks/>
            </p:cNvSpPr>
            <p:nvPr/>
          </p:nvSpPr>
          <p:spPr bwMode="auto">
            <a:xfrm>
              <a:off x="2856" y="4865"/>
              <a:ext cx="261" cy="273"/>
            </a:xfrm>
            <a:custGeom>
              <a:avLst/>
              <a:gdLst>
                <a:gd name="G0" fmla="+- 20987 0 0"/>
                <a:gd name="G1" fmla="+- 0 0 0"/>
                <a:gd name="G2" fmla="+- 21600 0 0"/>
                <a:gd name="T0" fmla="*/ 20909 w 20987"/>
                <a:gd name="T1" fmla="*/ 21600 h 21600"/>
                <a:gd name="T2" fmla="*/ 0 w 20987"/>
                <a:gd name="T3" fmla="*/ 5110 h 21600"/>
                <a:gd name="T4" fmla="*/ 20987 w 2098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87" h="21600" fill="none" extrusionOk="0">
                  <a:moveTo>
                    <a:pt x="20909" y="21599"/>
                  </a:moveTo>
                  <a:cubicBezTo>
                    <a:pt x="10977" y="21563"/>
                    <a:pt x="2349" y="14759"/>
                    <a:pt x="0" y="5109"/>
                  </a:cubicBezTo>
                </a:path>
                <a:path w="20987" h="21600" stroke="0" extrusionOk="0">
                  <a:moveTo>
                    <a:pt x="20909" y="21599"/>
                  </a:moveTo>
                  <a:cubicBezTo>
                    <a:pt x="10977" y="21563"/>
                    <a:pt x="2349" y="14759"/>
                    <a:pt x="0" y="5109"/>
                  </a:cubicBezTo>
                  <a:lnTo>
                    <a:pt x="20987" y="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080" name="Arc 16"/>
            <p:cNvSpPr>
              <a:spLocks/>
            </p:cNvSpPr>
            <p:nvPr/>
          </p:nvSpPr>
          <p:spPr bwMode="auto">
            <a:xfrm>
              <a:off x="4361" y="2238"/>
              <a:ext cx="418" cy="402"/>
            </a:xfrm>
            <a:custGeom>
              <a:avLst/>
              <a:gdLst>
                <a:gd name="G0" fmla="+- 0 0 0"/>
                <a:gd name="G1" fmla="+- 20868 0 0"/>
                <a:gd name="G2" fmla="+- 21600 0 0"/>
                <a:gd name="T0" fmla="*/ 5576 w 21600"/>
                <a:gd name="T1" fmla="*/ 0 h 20868"/>
                <a:gd name="T2" fmla="*/ 21600 w 21600"/>
                <a:gd name="T3" fmla="*/ 20868 h 20868"/>
                <a:gd name="T4" fmla="*/ 0 w 21600"/>
                <a:gd name="T5" fmla="*/ 20868 h 20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68" fill="none" extrusionOk="0">
                  <a:moveTo>
                    <a:pt x="5575" y="0"/>
                  </a:moveTo>
                  <a:cubicBezTo>
                    <a:pt x="15026" y="2525"/>
                    <a:pt x="21600" y="11086"/>
                    <a:pt x="21600" y="20868"/>
                  </a:cubicBezTo>
                </a:path>
                <a:path w="21600" h="20868" stroke="0" extrusionOk="0">
                  <a:moveTo>
                    <a:pt x="5575" y="0"/>
                  </a:moveTo>
                  <a:cubicBezTo>
                    <a:pt x="15026" y="2525"/>
                    <a:pt x="21600" y="11086"/>
                    <a:pt x="21600" y="20868"/>
                  </a:cubicBezTo>
                  <a:lnTo>
                    <a:pt x="0" y="20868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081" name="Line 17"/>
            <p:cNvSpPr>
              <a:spLocks noChangeShapeType="1"/>
            </p:cNvSpPr>
            <p:nvPr/>
          </p:nvSpPr>
          <p:spPr bwMode="auto">
            <a:xfrm>
              <a:off x="3116" y="5137"/>
              <a:ext cx="1394" cy="1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082" name="Line 18"/>
            <p:cNvSpPr>
              <a:spLocks noChangeShapeType="1"/>
            </p:cNvSpPr>
            <p:nvPr/>
          </p:nvSpPr>
          <p:spPr bwMode="auto">
            <a:xfrm>
              <a:off x="2858" y="2640"/>
              <a:ext cx="1" cy="2299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083" name="Line 19"/>
            <p:cNvSpPr>
              <a:spLocks noChangeShapeType="1"/>
            </p:cNvSpPr>
            <p:nvPr/>
          </p:nvSpPr>
          <p:spPr bwMode="auto">
            <a:xfrm>
              <a:off x="4779" y="2640"/>
              <a:ext cx="1" cy="2299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084" name="Line 20"/>
            <p:cNvSpPr>
              <a:spLocks noChangeShapeType="1"/>
            </p:cNvSpPr>
            <p:nvPr/>
          </p:nvSpPr>
          <p:spPr bwMode="auto">
            <a:xfrm>
              <a:off x="3186" y="1739"/>
              <a:ext cx="1" cy="525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085" name="Line 21"/>
            <p:cNvSpPr>
              <a:spLocks noChangeShapeType="1"/>
            </p:cNvSpPr>
            <p:nvPr/>
          </p:nvSpPr>
          <p:spPr bwMode="auto">
            <a:xfrm>
              <a:off x="4470" y="1726"/>
              <a:ext cx="1" cy="525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0086" name="AutoShape 22"/>
          <p:cNvSpPr>
            <a:spLocks noChangeArrowheads="1"/>
          </p:cNvSpPr>
          <p:nvPr/>
        </p:nvSpPr>
        <p:spPr bwMode="auto">
          <a:xfrm rot="-25105789">
            <a:off x="1119982" y="3528218"/>
            <a:ext cx="1143000" cy="182563"/>
          </a:xfrm>
          <a:prstGeom prst="wave">
            <a:avLst>
              <a:gd name="adj1" fmla="val 13005"/>
              <a:gd name="adj2" fmla="val 0"/>
            </a:avLst>
          </a:prstGeom>
          <a:solidFill>
            <a:srgbClr val="CC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00087" name="Group 23"/>
          <p:cNvGrpSpPr>
            <a:grpSpLocks/>
          </p:cNvGrpSpPr>
          <p:nvPr/>
        </p:nvGrpSpPr>
        <p:grpSpPr bwMode="auto">
          <a:xfrm>
            <a:off x="228600" y="5529263"/>
            <a:ext cx="990600" cy="1023937"/>
            <a:chOff x="1980" y="2946"/>
            <a:chExt cx="742" cy="357"/>
          </a:xfrm>
        </p:grpSpPr>
        <p:sp>
          <p:nvSpPr>
            <p:cNvPr id="600088" name="AutoShape 24"/>
            <p:cNvSpPr>
              <a:spLocks noChangeArrowheads="1"/>
            </p:cNvSpPr>
            <p:nvPr/>
          </p:nvSpPr>
          <p:spPr bwMode="auto">
            <a:xfrm>
              <a:off x="1980" y="2958"/>
              <a:ext cx="742" cy="345"/>
            </a:xfrm>
            <a:prstGeom prst="flowChartAlternate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2F2F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089" name="Freeform 25"/>
            <p:cNvSpPr>
              <a:spLocks/>
            </p:cNvSpPr>
            <p:nvPr/>
          </p:nvSpPr>
          <p:spPr bwMode="auto">
            <a:xfrm>
              <a:off x="1997" y="2946"/>
              <a:ext cx="709" cy="17"/>
            </a:xfrm>
            <a:custGeom>
              <a:avLst/>
              <a:gdLst>
                <a:gd name="T0" fmla="*/ 0 w 720"/>
                <a:gd name="T1" fmla="*/ 48 h 56"/>
                <a:gd name="T2" fmla="*/ 144 w 720"/>
                <a:gd name="T3" fmla="*/ 0 h 56"/>
                <a:gd name="T4" fmla="*/ 240 w 720"/>
                <a:gd name="T5" fmla="*/ 48 h 56"/>
                <a:gd name="T6" fmla="*/ 384 w 720"/>
                <a:gd name="T7" fmla="*/ 48 h 56"/>
                <a:gd name="T8" fmla="*/ 480 w 720"/>
                <a:gd name="T9" fmla="*/ 0 h 56"/>
                <a:gd name="T10" fmla="*/ 624 w 720"/>
                <a:gd name="T11" fmla="*/ 48 h 56"/>
                <a:gd name="T12" fmla="*/ 720 w 720"/>
                <a:gd name="T13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56">
                  <a:moveTo>
                    <a:pt x="0" y="48"/>
                  </a:moveTo>
                  <a:cubicBezTo>
                    <a:pt x="52" y="24"/>
                    <a:pt x="104" y="0"/>
                    <a:pt x="144" y="0"/>
                  </a:cubicBezTo>
                  <a:cubicBezTo>
                    <a:pt x="184" y="0"/>
                    <a:pt x="200" y="40"/>
                    <a:pt x="240" y="48"/>
                  </a:cubicBezTo>
                  <a:cubicBezTo>
                    <a:pt x="280" y="56"/>
                    <a:pt x="344" y="56"/>
                    <a:pt x="384" y="48"/>
                  </a:cubicBezTo>
                  <a:cubicBezTo>
                    <a:pt x="424" y="40"/>
                    <a:pt x="440" y="0"/>
                    <a:pt x="480" y="0"/>
                  </a:cubicBezTo>
                  <a:cubicBezTo>
                    <a:pt x="520" y="0"/>
                    <a:pt x="584" y="40"/>
                    <a:pt x="624" y="48"/>
                  </a:cubicBezTo>
                  <a:cubicBezTo>
                    <a:pt x="664" y="56"/>
                    <a:pt x="692" y="52"/>
                    <a:pt x="720" y="48"/>
                  </a:cubicBezTo>
                </a:path>
              </a:pathLst>
            </a:custGeom>
            <a:noFill/>
            <a:ln w="1905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0090" name="Group 26"/>
          <p:cNvGrpSpPr>
            <a:grpSpLocks/>
          </p:cNvGrpSpPr>
          <p:nvPr/>
        </p:nvGrpSpPr>
        <p:grpSpPr bwMode="auto">
          <a:xfrm>
            <a:off x="3810000" y="5943600"/>
            <a:ext cx="457200" cy="609600"/>
            <a:chOff x="2167" y="1847"/>
            <a:chExt cx="869" cy="1210"/>
          </a:xfrm>
        </p:grpSpPr>
        <p:sp>
          <p:nvSpPr>
            <p:cNvPr id="600091" name="AutoShape 27"/>
            <p:cNvSpPr>
              <a:spLocks noChangeArrowheads="1"/>
            </p:cNvSpPr>
            <p:nvPr/>
          </p:nvSpPr>
          <p:spPr bwMode="auto">
            <a:xfrm rot="12780000" flipH="1">
              <a:off x="2167" y="2658"/>
              <a:ext cx="380" cy="399"/>
            </a:xfrm>
            <a:prstGeom prst="flowChartInputOutpu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092" name="AutoShape 28"/>
            <p:cNvSpPr>
              <a:spLocks noChangeArrowheads="1"/>
            </p:cNvSpPr>
            <p:nvPr/>
          </p:nvSpPr>
          <p:spPr bwMode="auto">
            <a:xfrm rot="1437373">
              <a:off x="2349" y="2258"/>
              <a:ext cx="386" cy="516"/>
            </a:xfrm>
            <a:prstGeom prst="flowChartInputOutpu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093" name="AutoShape 29"/>
            <p:cNvSpPr>
              <a:spLocks noChangeArrowheads="1"/>
            </p:cNvSpPr>
            <p:nvPr/>
          </p:nvSpPr>
          <p:spPr bwMode="auto">
            <a:xfrm rot="7620000" flipH="1">
              <a:off x="2707" y="1876"/>
              <a:ext cx="358" cy="300"/>
            </a:xfrm>
            <a:prstGeom prst="flowChartInputOutpu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094" name="AutoShape 30"/>
            <p:cNvSpPr>
              <a:spLocks noChangeArrowheads="1"/>
            </p:cNvSpPr>
            <p:nvPr/>
          </p:nvSpPr>
          <p:spPr bwMode="auto">
            <a:xfrm rot="7483125">
              <a:off x="2398" y="2121"/>
              <a:ext cx="612" cy="295"/>
            </a:xfrm>
            <a:prstGeom prst="flowChartInputOutpu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0140" name="Group 76"/>
          <p:cNvGrpSpPr>
            <a:grpSpLocks/>
          </p:cNvGrpSpPr>
          <p:nvPr/>
        </p:nvGrpSpPr>
        <p:grpSpPr bwMode="auto">
          <a:xfrm>
            <a:off x="3657600" y="4495800"/>
            <a:ext cx="990600" cy="2032000"/>
            <a:chOff x="2856" y="1580"/>
            <a:chExt cx="1924" cy="3558"/>
          </a:xfrm>
        </p:grpSpPr>
        <p:sp>
          <p:nvSpPr>
            <p:cNvPr id="600141" name="Arc 77"/>
            <p:cNvSpPr>
              <a:spLocks/>
            </p:cNvSpPr>
            <p:nvPr/>
          </p:nvSpPr>
          <p:spPr bwMode="auto">
            <a:xfrm>
              <a:off x="4470" y="1580"/>
              <a:ext cx="196" cy="14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8307"/>
                <a:gd name="T1" fmla="*/ 21600 h 21600"/>
                <a:gd name="T2" fmla="*/ 28307 w 28307"/>
                <a:gd name="T3" fmla="*/ 1068 h 21600"/>
                <a:gd name="T4" fmla="*/ 21600 w 2830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07" h="21600" fill="none" extrusionOk="0">
                  <a:moveTo>
                    <a:pt x="0" y="21599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3878" y="0"/>
                    <a:pt x="26141" y="360"/>
                    <a:pt x="28307" y="1067"/>
                  </a:cubicBezTo>
                </a:path>
                <a:path w="28307" h="21600" stroke="0" extrusionOk="0">
                  <a:moveTo>
                    <a:pt x="0" y="21599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3878" y="0"/>
                    <a:pt x="26141" y="360"/>
                    <a:pt x="28307" y="106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42" name="Arc 78"/>
            <p:cNvSpPr>
              <a:spLocks/>
            </p:cNvSpPr>
            <p:nvPr/>
          </p:nvSpPr>
          <p:spPr bwMode="auto">
            <a:xfrm>
              <a:off x="3012" y="1587"/>
              <a:ext cx="176" cy="156"/>
            </a:xfrm>
            <a:custGeom>
              <a:avLst/>
              <a:gdLst>
                <a:gd name="G0" fmla="+- 5703 0 0"/>
                <a:gd name="G1" fmla="+- 21600 0 0"/>
                <a:gd name="G2" fmla="+- 21600 0 0"/>
                <a:gd name="T0" fmla="*/ 0 w 27303"/>
                <a:gd name="T1" fmla="*/ 766 h 24296"/>
                <a:gd name="T2" fmla="*/ 27134 w 27303"/>
                <a:gd name="T3" fmla="*/ 24296 h 24296"/>
                <a:gd name="T4" fmla="*/ 5703 w 27303"/>
                <a:gd name="T5" fmla="*/ 21600 h 2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303" h="24296" fill="none" extrusionOk="0">
                  <a:moveTo>
                    <a:pt x="0" y="766"/>
                  </a:moveTo>
                  <a:cubicBezTo>
                    <a:pt x="1858" y="257"/>
                    <a:pt x="3776" y="0"/>
                    <a:pt x="5703" y="0"/>
                  </a:cubicBezTo>
                  <a:cubicBezTo>
                    <a:pt x="17632" y="0"/>
                    <a:pt x="27303" y="9670"/>
                    <a:pt x="27303" y="21600"/>
                  </a:cubicBezTo>
                  <a:cubicBezTo>
                    <a:pt x="27303" y="22501"/>
                    <a:pt x="27246" y="23401"/>
                    <a:pt x="27134" y="24296"/>
                  </a:cubicBezTo>
                </a:path>
                <a:path w="27303" h="24296" stroke="0" extrusionOk="0">
                  <a:moveTo>
                    <a:pt x="0" y="766"/>
                  </a:moveTo>
                  <a:cubicBezTo>
                    <a:pt x="1858" y="257"/>
                    <a:pt x="3776" y="0"/>
                    <a:pt x="5703" y="0"/>
                  </a:cubicBezTo>
                  <a:cubicBezTo>
                    <a:pt x="17632" y="0"/>
                    <a:pt x="27303" y="9670"/>
                    <a:pt x="27303" y="21600"/>
                  </a:cubicBezTo>
                  <a:cubicBezTo>
                    <a:pt x="27303" y="22501"/>
                    <a:pt x="27246" y="23401"/>
                    <a:pt x="27134" y="24296"/>
                  </a:cubicBezTo>
                  <a:lnTo>
                    <a:pt x="5703" y="2160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43" name="Arc 79"/>
            <p:cNvSpPr>
              <a:spLocks/>
            </p:cNvSpPr>
            <p:nvPr/>
          </p:nvSpPr>
          <p:spPr bwMode="auto">
            <a:xfrm>
              <a:off x="4512" y="4910"/>
              <a:ext cx="265" cy="228"/>
            </a:xfrm>
            <a:custGeom>
              <a:avLst/>
              <a:gdLst>
                <a:gd name="G0" fmla="+- 3572 0 0"/>
                <a:gd name="G1" fmla="+- 0 0 0"/>
                <a:gd name="G2" fmla="+- 21600 0 0"/>
                <a:gd name="T0" fmla="*/ 25013 w 25013"/>
                <a:gd name="T1" fmla="*/ 2619 h 21600"/>
                <a:gd name="T2" fmla="*/ 0 w 25013"/>
                <a:gd name="T3" fmla="*/ 21303 h 21600"/>
                <a:gd name="T4" fmla="*/ 3572 w 2501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13" h="21600" fill="none" extrusionOk="0">
                  <a:moveTo>
                    <a:pt x="25012" y="2618"/>
                  </a:moveTo>
                  <a:cubicBezTo>
                    <a:pt x="23689" y="13454"/>
                    <a:pt x="14488" y="21599"/>
                    <a:pt x="3572" y="21599"/>
                  </a:cubicBezTo>
                  <a:cubicBezTo>
                    <a:pt x="2375" y="21599"/>
                    <a:pt x="1180" y="21500"/>
                    <a:pt x="0" y="21302"/>
                  </a:cubicBezTo>
                </a:path>
                <a:path w="25013" h="21600" stroke="0" extrusionOk="0">
                  <a:moveTo>
                    <a:pt x="25012" y="2618"/>
                  </a:moveTo>
                  <a:cubicBezTo>
                    <a:pt x="23689" y="13454"/>
                    <a:pt x="14488" y="21599"/>
                    <a:pt x="3572" y="21599"/>
                  </a:cubicBezTo>
                  <a:cubicBezTo>
                    <a:pt x="2375" y="21599"/>
                    <a:pt x="1180" y="21500"/>
                    <a:pt x="0" y="21302"/>
                  </a:cubicBezTo>
                  <a:lnTo>
                    <a:pt x="3572" y="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44" name="Arc 80"/>
            <p:cNvSpPr>
              <a:spLocks/>
            </p:cNvSpPr>
            <p:nvPr/>
          </p:nvSpPr>
          <p:spPr bwMode="auto">
            <a:xfrm>
              <a:off x="2858" y="2244"/>
              <a:ext cx="418" cy="407"/>
            </a:xfrm>
            <a:custGeom>
              <a:avLst/>
              <a:gdLst>
                <a:gd name="G0" fmla="+- 21600 0 0"/>
                <a:gd name="G1" fmla="+- 21094 0 0"/>
                <a:gd name="G2" fmla="+- 21600 0 0"/>
                <a:gd name="T0" fmla="*/ 0 w 21600"/>
                <a:gd name="T1" fmla="*/ 21042 h 21094"/>
                <a:gd name="T2" fmla="*/ 16952 w 21600"/>
                <a:gd name="T3" fmla="*/ 0 h 21094"/>
                <a:gd name="T4" fmla="*/ 21600 w 21600"/>
                <a:gd name="T5" fmla="*/ 21094 h 2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94" fill="none" extrusionOk="0">
                  <a:moveTo>
                    <a:pt x="0" y="21042"/>
                  </a:moveTo>
                  <a:cubicBezTo>
                    <a:pt x="24" y="10923"/>
                    <a:pt x="7070" y="2177"/>
                    <a:pt x="16952" y="0"/>
                  </a:cubicBezTo>
                </a:path>
                <a:path w="21600" h="21094" stroke="0" extrusionOk="0">
                  <a:moveTo>
                    <a:pt x="0" y="21042"/>
                  </a:moveTo>
                  <a:cubicBezTo>
                    <a:pt x="24" y="10923"/>
                    <a:pt x="7070" y="2177"/>
                    <a:pt x="16952" y="0"/>
                  </a:cubicBezTo>
                  <a:lnTo>
                    <a:pt x="21600" y="21094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45" name="Arc 81"/>
            <p:cNvSpPr>
              <a:spLocks/>
            </p:cNvSpPr>
            <p:nvPr/>
          </p:nvSpPr>
          <p:spPr bwMode="auto">
            <a:xfrm>
              <a:off x="2856" y="4865"/>
              <a:ext cx="261" cy="273"/>
            </a:xfrm>
            <a:custGeom>
              <a:avLst/>
              <a:gdLst>
                <a:gd name="G0" fmla="+- 20987 0 0"/>
                <a:gd name="G1" fmla="+- 0 0 0"/>
                <a:gd name="G2" fmla="+- 21600 0 0"/>
                <a:gd name="T0" fmla="*/ 20909 w 20987"/>
                <a:gd name="T1" fmla="*/ 21600 h 21600"/>
                <a:gd name="T2" fmla="*/ 0 w 20987"/>
                <a:gd name="T3" fmla="*/ 5110 h 21600"/>
                <a:gd name="T4" fmla="*/ 20987 w 2098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87" h="21600" fill="none" extrusionOk="0">
                  <a:moveTo>
                    <a:pt x="20909" y="21599"/>
                  </a:moveTo>
                  <a:cubicBezTo>
                    <a:pt x="10977" y="21563"/>
                    <a:pt x="2349" y="14759"/>
                    <a:pt x="0" y="5109"/>
                  </a:cubicBezTo>
                </a:path>
                <a:path w="20987" h="21600" stroke="0" extrusionOk="0">
                  <a:moveTo>
                    <a:pt x="20909" y="21599"/>
                  </a:moveTo>
                  <a:cubicBezTo>
                    <a:pt x="10977" y="21563"/>
                    <a:pt x="2349" y="14759"/>
                    <a:pt x="0" y="5109"/>
                  </a:cubicBezTo>
                  <a:lnTo>
                    <a:pt x="20987" y="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46" name="Arc 82"/>
            <p:cNvSpPr>
              <a:spLocks/>
            </p:cNvSpPr>
            <p:nvPr/>
          </p:nvSpPr>
          <p:spPr bwMode="auto">
            <a:xfrm>
              <a:off x="4361" y="2238"/>
              <a:ext cx="418" cy="402"/>
            </a:xfrm>
            <a:custGeom>
              <a:avLst/>
              <a:gdLst>
                <a:gd name="G0" fmla="+- 0 0 0"/>
                <a:gd name="G1" fmla="+- 20868 0 0"/>
                <a:gd name="G2" fmla="+- 21600 0 0"/>
                <a:gd name="T0" fmla="*/ 5576 w 21600"/>
                <a:gd name="T1" fmla="*/ 0 h 20868"/>
                <a:gd name="T2" fmla="*/ 21600 w 21600"/>
                <a:gd name="T3" fmla="*/ 20868 h 20868"/>
                <a:gd name="T4" fmla="*/ 0 w 21600"/>
                <a:gd name="T5" fmla="*/ 20868 h 20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68" fill="none" extrusionOk="0">
                  <a:moveTo>
                    <a:pt x="5575" y="0"/>
                  </a:moveTo>
                  <a:cubicBezTo>
                    <a:pt x="15026" y="2525"/>
                    <a:pt x="21600" y="11086"/>
                    <a:pt x="21600" y="20868"/>
                  </a:cubicBezTo>
                </a:path>
                <a:path w="21600" h="20868" stroke="0" extrusionOk="0">
                  <a:moveTo>
                    <a:pt x="5575" y="0"/>
                  </a:moveTo>
                  <a:cubicBezTo>
                    <a:pt x="15026" y="2525"/>
                    <a:pt x="21600" y="11086"/>
                    <a:pt x="21600" y="20868"/>
                  </a:cubicBezTo>
                  <a:lnTo>
                    <a:pt x="0" y="20868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47" name="Line 83"/>
            <p:cNvSpPr>
              <a:spLocks noChangeShapeType="1"/>
            </p:cNvSpPr>
            <p:nvPr/>
          </p:nvSpPr>
          <p:spPr bwMode="auto">
            <a:xfrm>
              <a:off x="3116" y="5137"/>
              <a:ext cx="1394" cy="1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48" name="Line 84"/>
            <p:cNvSpPr>
              <a:spLocks noChangeShapeType="1"/>
            </p:cNvSpPr>
            <p:nvPr/>
          </p:nvSpPr>
          <p:spPr bwMode="auto">
            <a:xfrm>
              <a:off x="2858" y="2640"/>
              <a:ext cx="1" cy="2299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49" name="Line 85"/>
            <p:cNvSpPr>
              <a:spLocks noChangeShapeType="1"/>
            </p:cNvSpPr>
            <p:nvPr/>
          </p:nvSpPr>
          <p:spPr bwMode="auto">
            <a:xfrm>
              <a:off x="4779" y="2640"/>
              <a:ext cx="1" cy="2299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50" name="Line 86"/>
            <p:cNvSpPr>
              <a:spLocks noChangeShapeType="1"/>
            </p:cNvSpPr>
            <p:nvPr/>
          </p:nvSpPr>
          <p:spPr bwMode="auto">
            <a:xfrm>
              <a:off x="3186" y="1739"/>
              <a:ext cx="1" cy="525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51" name="Line 87"/>
            <p:cNvSpPr>
              <a:spLocks noChangeShapeType="1"/>
            </p:cNvSpPr>
            <p:nvPr/>
          </p:nvSpPr>
          <p:spPr bwMode="auto">
            <a:xfrm>
              <a:off x="4470" y="1726"/>
              <a:ext cx="1" cy="525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0152" name="Group 88"/>
          <p:cNvGrpSpPr>
            <a:grpSpLocks/>
          </p:cNvGrpSpPr>
          <p:nvPr/>
        </p:nvGrpSpPr>
        <p:grpSpPr bwMode="auto">
          <a:xfrm>
            <a:off x="1371600" y="4495800"/>
            <a:ext cx="990600" cy="2032000"/>
            <a:chOff x="2856" y="1580"/>
            <a:chExt cx="1924" cy="3558"/>
          </a:xfrm>
        </p:grpSpPr>
        <p:sp>
          <p:nvSpPr>
            <p:cNvPr id="600153" name="Arc 89"/>
            <p:cNvSpPr>
              <a:spLocks/>
            </p:cNvSpPr>
            <p:nvPr/>
          </p:nvSpPr>
          <p:spPr bwMode="auto">
            <a:xfrm>
              <a:off x="4470" y="1580"/>
              <a:ext cx="196" cy="14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8307"/>
                <a:gd name="T1" fmla="*/ 21600 h 21600"/>
                <a:gd name="T2" fmla="*/ 28307 w 28307"/>
                <a:gd name="T3" fmla="*/ 1068 h 21600"/>
                <a:gd name="T4" fmla="*/ 21600 w 2830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07" h="21600" fill="none" extrusionOk="0">
                  <a:moveTo>
                    <a:pt x="0" y="21599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3878" y="0"/>
                    <a:pt x="26141" y="360"/>
                    <a:pt x="28307" y="1067"/>
                  </a:cubicBezTo>
                </a:path>
                <a:path w="28307" h="21600" stroke="0" extrusionOk="0">
                  <a:moveTo>
                    <a:pt x="0" y="21599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3878" y="0"/>
                    <a:pt x="26141" y="360"/>
                    <a:pt x="28307" y="106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54" name="Arc 90"/>
            <p:cNvSpPr>
              <a:spLocks/>
            </p:cNvSpPr>
            <p:nvPr/>
          </p:nvSpPr>
          <p:spPr bwMode="auto">
            <a:xfrm>
              <a:off x="3012" y="1587"/>
              <a:ext cx="176" cy="156"/>
            </a:xfrm>
            <a:custGeom>
              <a:avLst/>
              <a:gdLst>
                <a:gd name="G0" fmla="+- 5703 0 0"/>
                <a:gd name="G1" fmla="+- 21600 0 0"/>
                <a:gd name="G2" fmla="+- 21600 0 0"/>
                <a:gd name="T0" fmla="*/ 0 w 27303"/>
                <a:gd name="T1" fmla="*/ 766 h 24296"/>
                <a:gd name="T2" fmla="*/ 27134 w 27303"/>
                <a:gd name="T3" fmla="*/ 24296 h 24296"/>
                <a:gd name="T4" fmla="*/ 5703 w 27303"/>
                <a:gd name="T5" fmla="*/ 21600 h 2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303" h="24296" fill="none" extrusionOk="0">
                  <a:moveTo>
                    <a:pt x="0" y="766"/>
                  </a:moveTo>
                  <a:cubicBezTo>
                    <a:pt x="1858" y="257"/>
                    <a:pt x="3776" y="0"/>
                    <a:pt x="5703" y="0"/>
                  </a:cubicBezTo>
                  <a:cubicBezTo>
                    <a:pt x="17632" y="0"/>
                    <a:pt x="27303" y="9670"/>
                    <a:pt x="27303" y="21600"/>
                  </a:cubicBezTo>
                  <a:cubicBezTo>
                    <a:pt x="27303" y="22501"/>
                    <a:pt x="27246" y="23401"/>
                    <a:pt x="27134" y="24296"/>
                  </a:cubicBezTo>
                </a:path>
                <a:path w="27303" h="24296" stroke="0" extrusionOk="0">
                  <a:moveTo>
                    <a:pt x="0" y="766"/>
                  </a:moveTo>
                  <a:cubicBezTo>
                    <a:pt x="1858" y="257"/>
                    <a:pt x="3776" y="0"/>
                    <a:pt x="5703" y="0"/>
                  </a:cubicBezTo>
                  <a:cubicBezTo>
                    <a:pt x="17632" y="0"/>
                    <a:pt x="27303" y="9670"/>
                    <a:pt x="27303" y="21600"/>
                  </a:cubicBezTo>
                  <a:cubicBezTo>
                    <a:pt x="27303" y="22501"/>
                    <a:pt x="27246" y="23401"/>
                    <a:pt x="27134" y="24296"/>
                  </a:cubicBezTo>
                  <a:lnTo>
                    <a:pt x="5703" y="2160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55" name="Arc 91"/>
            <p:cNvSpPr>
              <a:spLocks/>
            </p:cNvSpPr>
            <p:nvPr/>
          </p:nvSpPr>
          <p:spPr bwMode="auto">
            <a:xfrm>
              <a:off x="4512" y="4910"/>
              <a:ext cx="265" cy="228"/>
            </a:xfrm>
            <a:custGeom>
              <a:avLst/>
              <a:gdLst>
                <a:gd name="G0" fmla="+- 3572 0 0"/>
                <a:gd name="G1" fmla="+- 0 0 0"/>
                <a:gd name="G2" fmla="+- 21600 0 0"/>
                <a:gd name="T0" fmla="*/ 25013 w 25013"/>
                <a:gd name="T1" fmla="*/ 2619 h 21600"/>
                <a:gd name="T2" fmla="*/ 0 w 25013"/>
                <a:gd name="T3" fmla="*/ 21303 h 21600"/>
                <a:gd name="T4" fmla="*/ 3572 w 2501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13" h="21600" fill="none" extrusionOk="0">
                  <a:moveTo>
                    <a:pt x="25012" y="2618"/>
                  </a:moveTo>
                  <a:cubicBezTo>
                    <a:pt x="23689" y="13454"/>
                    <a:pt x="14488" y="21599"/>
                    <a:pt x="3572" y="21599"/>
                  </a:cubicBezTo>
                  <a:cubicBezTo>
                    <a:pt x="2375" y="21599"/>
                    <a:pt x="1180" y="21500"/>
                    <a:pt x="0" y="21302"/>
                  </a:cubicBezTo>
                </a:path>
                <a:path w="25013" h="21600" stroke="0" extrusionOk="0">
                  <a:moveTo>
                    <a:pt x="25012" y="2618"/>
                  </a:moveTo>
                  <a:cubicBezTo>
                    <a:pt x="23689" y="13454"/>
                    <a:pt x="14488" y="21599"/>
                    <a:pt x="3572" y="21599"/>
                  </a:cubicBezTo>
                  <a:cubicBezTo>
                    <a:pt x="2375" y="21599"/>
                    <a:pt x="1180" y="21500"/>
                    <a:pt x="0" y="21302"/>
                  </a:cubicBezTo>
                  <a:lnTo>
                    <a:pt x="3572" y="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56" name="Arc 92"/>
            <p:cNvSpPr>
              <a:spLocks/>
            </p:cNvSpPr>
            <p:nvPr/>
          </p:nvSpPr>
          <p:spPr bwMode="auto">
            <a:xfrm>
              <a:off x="2858" y="2244"/>
              <a:ext cx="418" cy="407"/>
            </a:xfrm>
            <a:custGeom>
              <a:avLst/>
              <a:gdLst>
                <a:gd name="G0" fmla="+- 21600 0 0"/>
                <a:gd name="G1" fmla="+- 21094 0 0"/>
                <a:gd name="G2" fmla="+- 21600 0 0"/>
                <a:gd name="T0" fmla="*/ 0 w 21600"/>
                <a:gd name="T1" fmla="*/ 21042 h 21094"/>
                <a:gd name="T2" fmla="*/ 16952 w 21600"/>
                <a:gd name="T3" fmla="*/ 0 h 21094"/>
                <a:gd name="T4" fmla="*/ 21600 w 21600"/>
                <a:gd name="T5" fmla="*/ 21094 h 2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94" fill="none" extrusionOk="0">
                  <a:moveTo>
                    <a:pt x="0" y="21042"/>
                  </a:moveTo>
                  <a:cubicBezTo>
                    <a:pt x="24" y="10923"/>
                    <a:pt x="7070" y="2177"/>
                    <a:pt x="16952" y="0"/>
                  </a:cubicBezTo>
                </a:path>
                <a:path w="21600" h="21094" stroke="0" extrusionOk="0">
                  <a:moveTo>
                    <a:pt x="0" y="21042"/>
                  </a:moveTo>
                  <a:cubicBezTo>
                    <a:pt x="24" y="10923"/>
                    <a:pt x="7070" y="2177"/>
                    <a:pt x="16952" y="0"/>
                  </a:cubicBezTo>
                  <a:lnTo>
                    <a:pt x="21600" y="21094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57" name="Arc 93"/>
            <p:cNvSpPr>
              <a:spLocks/>
            </p:cNvSpPr>
            <p:nvPr/>
          </p:nvSpPr>
          <p:spPr bwMode="auto">
            <a:xfrm>
              <a:off x="2856" y="4865"/>
              <a:ext cx="261" cy="273"/>
            </a:xfrm>
            <a:custGeom>
              <a:avLst/>
              <a:gdLst>
                <a:gd name="G0" fmla="+- 20987 0 0"/>
                <a:gd name="G1" fmla="+- 0 0 0"/>
                <a:gd name="G2" fmla="+- 21600 0 0"/>
                <a:gd name="T0" fmla="*/ 20909 w 20987"/>
                <a:gd name="T1" fmla="*/ 21600 h 21600"/>
                <a:gd name="T2" fmla="*/ 0 w 20987"/>
                <a:gd name="T3" fmla="*/ 5110 h 21600"/>
                <a:gd name="T4" fmla="*/ 20987 w 2098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87" h="21600" fill="none" extrusionOk="0">
                  <a:moveTo>
                    <a:pt x="20909" y="21599"/>
                  </a:moveTo>
                  <a:cubicBezTo>
                    <a:pt x="10977" y="21563"/>
                    <a:pt x="2349" y="14759"/>
                    <a:pt x="0" y="5109"/>
                  </a:cubicBezTo>
                </a:path>
                <a:path w="20987" h="21600" stroke="0" extrusionOk="0">
                  <a:moveTo>
                    <a:pt x="20909" y="21599"/>
                  </a:moveTo>
                  <a:cubicBezTo>
                    <a:pt x="10977" y="21563"/>
                    <a:pt x="2349" y="14759"/>
                    <a:pt x="0" y="5109"/>
                  </a:cubicBezTo>
                  <a:lnTo>
                    <a:pt x="20987" y="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58" name="Arc 94"/>
            <p:cNvSpPr>
              <a:spLocks/>
            </p:cNvSpPr>
            <p:nvPr/>
          </p:nvSpPr>
          <p:spPr bwMode="auto">
            <a:xfrm>
              <a:off x="4361" y="2238"/>
              <a:ext cx="418" cy="402"/>
            </a:xfrm>
            <a:custGeom>
              <a:avLst/>
              <a:gdLst>
                <a:gd name="G0" fmla="+- 0 0 0"/>
                <a:gd name="G1" fmla="+- 20868 0 0"/>
                <a:gd name="G2" fmla="+- 21600 0 0"/>
                <a:gd name="T0" fmla="*/ 5576 w 21600"/>
                <a:gd name="T1" fmla="*/ 0 h 20868"/>
                <a:gd name="T2" fmla="*/ 21600 w 21600"/>
                <a:gd name="T3" fmla="*/ 20868 h 20868"/>
                <a:gd name="T4" fmla="*/ 0 w 21600"/>
                <a:gd name="T5" fmla="*/ 20868 h 20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68" fill="none" extrusionOk="0">
                  <a:moveTo>
                    <a:pt x="5575" y="0"/>
                  </a:moveTo>
                  <a:cubicBezTo>
                    <a:pt x="15026" y="2525"/>
                    <a:pt x="21600" y="11086"/>
                    <a:pt x="21600" y="20868"/>
                  </a:cubicBezTo>
                </a:path>
                <a:path w="21600" h="20868" stroke="0" extrusionOk="0">
                  <a:moveTo>
                    <a:pt x="5575" y="0"/>
                  </a:moveTo>
                  <a:cubicBezTo>
                    <a:pt x="15026" y="2525"/>
                    <a:pt x="21600" y="11086"/>
                    <a:pt x="21600" y="20868"/>
                  </a:cubicBezTo>
                  <a:lnTo>
                    <a:pt x="0" y="20868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59" name="Line 95"/>
            <p:cNvSpPr>
              <a:spLocks noChangeShapeType="1"/>
            </p:cNvSpPr>
            <p:nvPr/>
          </p:nvSpPr>
          <p:spPr bwMode="auto">
            <a:xfrm>
              <a:off x="3116" y="5137"/>
              <a:ext cx="1394" cy="1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60" name="Line 96"/>
            <p:cNvSpPr>
              <a:spLocks noChangeShapeType="1"/>
            </p:cNvSpPr>
            <p:nvPr/>
          </p:nvSpPr>
          <p:spPr bwMode="auto">
            <a:xfrm>
              <a:off x="2858" y="2640"/>
              <a:ext cx="1" cy="2299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61" name="Line 97"/>
            <p:cNvSpPr>
              <a:spLocks noChangeShapeType="1"/>
            </p:cNvSpPr>
            <p:nvPr/>
          </p:nvSpPr>
          <p:spPr bwMode="auto">
            <a:xfrm>
              <a:off x="4779" y="2640"/>
              <a:ext cx="1" cy="2299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62" name="Line 98"/>
            <p:cNvSpPr>
              <a:spLocks noChangeShapeType="1"/>
            </p:cNvSpPr>
            <p:nvPr/>
          </p:nvSpPr>
          <p:spPr bwMode="auto">
            <a:xfrm>
              <a:off x="3186" y="1739"/>
              <a:ext cx="1" cy="525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63" name="Line 99"/>
            <p:cNvSpPr>
              <a:spLocks noChangeShapeType="1"/>
            </p:cNvSpPr>
            <p:nvPr/>
          </p:nvSpPr>
          <p:spPr bwMode="auto">
            <a:xfrm>
              <a:off x="4470" y="1726"/>
              <a:ext cx="1" cy="525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0164" name="Group 100"/>
          <p:cNvGrpSpPr>
            <a:grpSpLocks/>
          </p:cNvGrpSpPr>
          <p:nvPr/>
        </p:nvGrpSpPr>
        <p:grpSpPr bwMode="auto">
          <a:xfrm>
            <a:off x="2514600" y="4495800"/>
            <a:ext cx="990600" cy="2032000"/>
            <a:chOff x="2856" y="1580"/>
            <a:chExt cx="1924" cy="3558"/>
          </a:xfrm>
        </p:grpSpPr>
        <p:sp>
          <p:nvSpPr>
            <p:cNvPr id="600165" name="Arc 101"/>
            <p:cNvSpPr>
              <a:spLocks/>
            </p:cNvSpPr>
            <p:nvPr/>
          </p:nvSpPr>
          <p:spPr bwMode="auto">
            <a:xfrm>
              <a:off x="4470" y="1580"/>
              <a:ext cx="196" cy="14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8307"/>
                <a:gd name="T1" fmla="*/ 21600 h 21600"/>
                <a:gd name="T2" fmla="*/ 28307 w 28307"/>
                <a:gd name="T3" fmla="*/ 1068 h 21600"/>
                <a:gd name="T4" fmla="*/ 21600 w 2830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07" h="21600" fill="none" extrusionOk="0">
                  <a:moveTo>
                    <a:pt x="0" y="21599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3878" y="0"/>
                    <a:pt x="26141" y="360"/>
                    <a:pt x="28307" y="1067"/>
                  </a:cubicBezTo>
                </a:path>
                <a:path w="28307" h="21600" stroke="0" extrusionOk="0">
                  <a:moveTo>
                    <a:pt x="0" y="21599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3878" y="0"/>
                    <a:pt x="26141" y="360"/>
                    <a:pt x="28307" y="106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66" name="Arc 102"/>
            <p:cNvSpPr>
              <a:spLocks/>
            </p:cNvSpPr>
            <p:nvPr/>
          </p:nvSpPr>
          <p:spPr bwMode="auto">
            <a:xfrm>
              <a:off x="3012" y="1587"/>
              <a:ext cx="176" cy="156"/>
            </a:xfrm>
            <a:custGeom>
              <a:avLst/>
              <a:gdLst>
                <a:gd name="G0" fmla="+- 5703 0 0"/>
                <a:gd name="G1" fmla="+- 21600 0 0"/>
                <a:gd name="G2" fmla="+- 21600 0 0"/>
                <a:gd name="T0" fmla="*/ 0 w 27303"/>
                <a:gd name="T1" fmla="*/ 766 h 24296"/>
                <a:gd name="T2" fmla="*/ 27134 w 27303"/>
                <a:gd name="T3" fmla="*/ 24296 h 24296"/>
                <a:gd name="T4" fmla="*/ 5703 w 27303"/>
                <a:gd name="T5" fmla="*/ 21600 h 2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303" h="24296" fill="none" extrusionOk="0">
                  <a:moveTo>
                    <a:pt x="0" y="766"/>
                  </a:moveTo>
                  <a:cubicBezTo>
                    <a:pt x="1858" y="257"/>
                    <a:pt x="3776" y="0"/>
                    <a:pt x="5703" y="0"/>
                  </a:cubicBezTo>
                  <a:cubicBezTo>
                    <a:pt x="17632" y="0"/>
                    <a:pt x="27303" y="9670"/>
                    <a:pt x="27303" y="21600"/>
                  </a:cubicBezTo>
                  <a:cubicBezTo>
                    <a:pt x="27303" y="22501"/>
                    <a:pt x="27246" y="23401"/>
                    <a:pt x="27134" y="24296"/>
                  </a:cubicBezTo>
                </a:path>
                <a:path w="27303" h="24296" stroke="0" extrusionOk="0">
                  <a:moveTo>
                    <a:pt x="0" y="766"/>
                  </a:moveTo>
                  <a:cubicBezTo>
                    <a:pt x="1858" y="257"/>
                    <a:pt x="3776" y="0"/>
                    <a:pt x="5703" y="0"/>
                  </a:cubicBezTo>
                  <a:cubicBezTo>
                    <a:pt x="17632" y="0"/>
                    <a:pt x="27303" y="9670"/>
                    <a:pt x="27303" y="21600"/>
                  </a:cubicBezTo>
                  <a:cubicBezTo>
                    <a:pt x="27303" y="22501"/>
                    <a:pt x="27246" y="23401"/>
                    <a:pt x="27134" y="24296"/>
                  </a:cubicBezTo>
                  <a:lnTo>
                    <a:pt x="5703" y="2160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67" name="Arc 103"/>
            <p:cNvSpPr>
              <a:spLocks/>
            </p:cNvSpPr>
            <p:nvPr/>
          </p:nvSpPr>
          <p:spPr bwMode="auto">
            <a:xfrm>
              <a:off x="4512" y="4910"/>
              <a:ext cx="265" cy="228"/>
            </a:xfrm>
            <a:custGeom>
              <a:avLst/>
              <a:gdLst>
                <a:gd name="G0" fmla="+- 3572 0 0"/>
                <a:gd name="G1" fmla="+- 0 0 0"/>
                <a:gd name="G2" fmla="+- 21600 0 0"/>
                <a:gd name="T0" fmla="*/ 25013 w 25013"/>
                <a:gd name="T1" fmla="*/ 2619 h 21600"/>
                <a:gd name="T2" fmla="*/ 0 w 25013"/>
                <a:gd name="T3" fmla="*/ 21303 h 21600"/>
                <a:gd name="T4" fmla="*/ 3572 w 2501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13" h="21600" fill="none" extrusionOk="0">
                  <a:moveTo>
                    <a:pt x="25012" y="2618"/>
                  </a:moveTo>
                  <a:cubicBezTo>
                    <a:pt x="23689" y="13454"/>
                    <a:pt x="14488" y="21599"/>
                    <a:pt x="3572" y="21599"/>
                  </a:cubicBezTo>
                  <a:cubicBezTo>
                    <a:pt x="2375" y="21599"/>
                    <a:pt x="1180" y="21500"/>
                    <a:pt x="0" y="21302"/>
                  </a:cubicBezTo>
                </a:path>
                <a:path w="25013" h="21600" stroke="0" extrusionOk="0">
                  <a:moveTo>
                    <a:pt x="25012" y="2618"/>
                  </a:moveTo>
                  <a:cubicBezTo>
                    <a:pt x="23689" y="13454"/>
                    <a:pt x="14488" y="21599"/>
                    <a:pt x="3572" y="21599"/>
                  </a:cubicBezTo>
                  <a:cubicBezTo>
                    <a:pt x="2375" y="21599"/>
                    <a:pt x="1180" y="21500"/>
                    <a:pt x="0" y="21302"/>
                  </a:cubicBezTo>
                  <a:lnTo>
                    <a:pt x="3572" y="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68" name="Arc 104"/>
            <p:cNvSpPr>
              <a:spLocks/>
            </p:cNvSpPr>
            <p:nvPr/>
          </p:nvSpPr>
          <p:spPr bwMode="auto">
            <a:xfrm>
              <a:off x="2858" y="2244"/>
              <a:ext cx="418" cy="407"/>
            </a:xfrm>
            <a:custGeom>
              <a:avLst/>
              <a:gdLst>
                <a:gd name="G0" fmla="+- 21600 0 0"/>
                <a:gd name="G1" fmla="+- 21094 0 0"/>
                <a:gd name="G2" fmla="+- 21600 0 0"/>
                <a:gd name="T0" fmla="*/ 0 w 21600"/>
                <a:gd name="T1" fmla="*/ 21042 h 21094"/>
                <a:gd name="T2" fmla="*/ 16952 w 21600"/>
                <a:gd name="T3" fmla="*/ 0 h 21094"/>
                <a:gd name="T4" fmla="*/ 21600 w 21600"/>
                <a:gd name="T5" fmla="*/ 21094 h 2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94" fill="none" extrusionOk="0">
                  <a:moveTo>
                    <a:pt x="0" y="21042"/>
                  </a:moveTo>
                  <a:cubicBezTo>
                    <a:pt x="24" y="10923"/>
                    <a:pt x="7070" y="2177"/>
                    <a:pt x="16952" y="0"/>
                  </a:cubicBezTo>
                </a:path>
                <a:path w="21600" h="21094" stroke="0" extrusionOk="0">
                  <a:moveTo>
                    <a:pt x="0" y="21042"/>
                  </a:moveTo>
                  <a:cubicBezTo>
                    <a:pt x="24" y="10923"/>
                    <a:pt x="7070" y="2177"/>
                    <a:pt x="16952" y="0"/>
                  </a:cubicBezTo>
                  <a:lnTo>
                    <a:pt x="21600" y="21094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69" name="Arc 105"/>
            <p:cNvSpPr>
              <a:spLocks/>
            </p:cNvSpPr>
            <p:nvPr/>
          </p:nvSpPr>
          <p:spPr bwMode="auto">
            <a:xfrm>
              <a:off x="2856" y="4865"/>
              <a:ext cx="261" cy="273"/>
            </a:xfrm>
            <a:custGeom>
              <a:avLst/>
              <a:gdLst>
                <a:gd name="G0" fmla="+- 20987 0 0"/>
                <a:gd name="G1" fmla="+- 0 0 0"/>
                <a:gd name="G2" fmla="+- 21600 0 0"/>
                <a:gd name="T0" fmla="*/ 20909 w 20987"/>
                <a:gd name="T1" fmla="*/ 21600 h 21600"/>
                <a:gd name="T2" fmla="*/ 0 w 20987"/>
                <a:gd name="T3" fmla="*/ 5110 h 21600"/>
                <a:gd name="T4" fmla="*/ 20987 w 2098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87" h="21600" fill="none" extrusionOk="0">
                  <a:moveTo>
                    <a:pt x="20909" y="21599"/>
                  </a:moveTo>
                  <a:cubicBezTo>
                    <a:pt x="10977" y="21563"/>
                    <a:pt x="2349" y="14759"/>
                    <a:pt x="0" y="5109"/>
                  </a:cubicBezTo>
                </a:path>
                <a:path w="20987" h="21600" stroke="0" extrusionOk="0">
                  <a:moveTo>
                    <a:pt x="20909" y="21599"/>
                  </a:moveTo>
                  <a:cubicBezTo>
                    <a:pt x="10977" y="21563"/>
                    <a:pt x="2349" y="14759"/>
                    <a:pt x="0" y="5109"/>
                  </a:cubicBezTo>
                  <a:lnTo>
                    <a:pt x="20987" y="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70" name="Arc 106"/>
            <p:cNvSpPr>
              <a:spLocks/>
            </p:cNvSpPr>
            <p:nvPr/>
          </p:nvSpPr>
          <p:spPr bwMode="auto">
            <a:xfrm>
              <a:off x="4361" y="2238"/>
              <a:ext cx="418" cy="402"/>
            </a:xfrm>
            <a:custGeom>
              <a:avLst/>
              <a:gdLst>
                <a:gd name="G0" fmla="+- 0 0 0"/>
                <a:gd name="G1" fmla="+- 20868 0 0"/>
                <a:gd name="G2" fmla="+- 21600 0 0"/>
                <a:gd name="T0" fmla="*/ 5576 w 21600"/>
                <a:gd name="T1" fmla="*/ 0 h 20868"/>
                <a:gd name="T2" fmla="*/ 21600 w 21600"/>
                <a:gd name="T3" fmla="*/ 20868 h 20868"/>
                <a:gd name="T4" fmla="*/ 0 w 21600"/>
                <a:gd name="T5" fmla="*/ 20868 h 20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68" fill="none" extrusionOk="0">
                  <a:moveTo>
                    <a:pt x="5575" y="0"/>
                  </a:moveTo>
                  <a:cubicBezTo>
                    <a:pt x="15026" y="2525"/>
                    <a:pt x="21600" y="11086"/>
                    <a:pt x="21600" y="20868"/>
                  </a:cubicBezTo>
                </a:path>
                <a:path w="21600" h="20868" stroke="0" extrusionOk="0">
                  <a:moveTo>
                    <a:pt x="5575" y="0"/>
                  </a:moveTo>
                  <a:cubicBezTo>
                    <a:pt x="15026" y="2525"/>
                    <a:pt x="21600" y="11086"/>
                    <a:pt x="21600" y="20868"/>
                  </a:cubicBezTo>
                  <a:lnTo>
                    <a:pt x="0" y="20868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71" name="Line 107"/>
            <p:cNvSpPr>
              <a:spLocks noChangeShapeType="1"/>
            </p:cNvSpPr>
            <p:nvPr/>
          </p:nvSpPr>
          <p:spPr bwMode="auto">
            <a:xfrm>
              <a:off x="3116" y="5137"/>
              <a:ext cx="1394" cy="1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72" name="Line 108"/>
            <p:cNvSpPr>
              <a:spLocks noChangeShapeType="1"/>
            </p:cNvSpPr>
            <p:nvPr/>
          </p:nvSpPr>
          <p:spPr bwMode="auto">
            <a:xfrm>
              <a:off x="2858" y="2640"/>
              <a:ext cx="1" cy="2299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73" name="Line 109"/>
            <p:cNvSpPr>
              <a:spLocks noChangeShapeType="1"/>
            </p:cNvSpPr>
            <p:nvPr/>
          </p:nvSpPr>
          <p:spPr bwMode="auto">
            <a:xfrm>
              <a:off x="4779" y="2640"/>
              <a:ext cx="1" cy="2299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74" name="Line 110"/>
            <p:cNvSpPr>
              <a:spLocks noChangeShapeType="1"/>
            </p:cNvSpPr>
            <p:nvPr/>
          </p:nvSpPr>
          <p:spPr bwMode="auto">
            <a:xfrm>
              <a:off x="3186" y="1739"/>
              <a:ext cx="1" cy="525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75" name="Line 111"/>
            <p:cNvSpPr>
              <a:spLocks noChangeShapeType="1"/>
            </p:cNvSpPr>
            <p:nvPr/>
          </p:nvSpPr>
          <p:spPr bwMode="auto">
            <a:xfrm>
              <a:off x="4470" y="1726"/>
              <a:ext cx="1" cy="525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0176" name="Group 112"/>
          <p:cNvGrpSpPr>
            <a:grpSpLocks/>
          </p:cNvGrpSpPr>
          <p:nvPr/>
        </p:nvGrpSpPr>
        <p:grpSpPr bwMode="auto">
          <a:xfrm>
            <a:off x="1371600" y="5486400"/>
            <a:ext cx="990600" cy="1023938"/>
            <a:chOff x="1980" y="2946"/>
            <a:chExt cx="742" cy="357"/>
          </a:xfrm>
        </p:grpSpPr>
        <p:sp>
          <p:nvSpPr>
            <p:cNvPr id="600177" name="AutoShape 113"/>
            <p:cNvSpPr>
              <a:spLocks noChangeArrowheads="1"/>
            </p:cNvSpPr>
            <p:nvPr/>
          </p:nvSpPr>
          <p:spPr bwMode="auto">
            <a:xfrm>
              <a:off x="1980" y="2958"/>
              <a:ext cx="742" cy="345"/>
            </a:xfrm>
            <a:prstGeom prst="flowChartAlternate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2F2F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178" name="Freeform 114"/>
            <p:cNvSpPr>
              <a:spLocks/>
            </p:cNvSpPr>
            <p:nvPr/>
          </p:nvSpPr>
          <p:spPr bwMode="auto">
            <a:xfrm>
              <a:off x="1997" y="2946"/>
              <a:ext cx="709" cy="17"/>
            </a:xfrm>
            <a:custGeom>
              <a:avLst/>
              <a:gdLst>
                <a:gd name="T0" fmla="*/ 0 w 720"/>
                <a:gd name="T1" fmla="*/ 48 h 56"/>
                <a:gd name="T2" fmla="*/ 144 w 720"/>
                <a:gd name="T3" fmla="*/ 0 h 56"/>
                <a:gd name="T4" fmla="*/ 240 w 720"/>
                <a:gd name="T5" fmla="*/ 48 h 56"/>
                <a:gd name="T6" fmla="*/ 384 w 720"/>
                <a:gd name="T7" fmla="*/ 48 h 56"/>
                <a:gd name="T8" fmla="*/ 480 w 720"/>
                <a:gd name="T9" fmla="*/ 0 h 56"/>
                <a:gd name="T10" fmla="*/ 624 w 720"/>
                <a:gd name="T11" fmla="*/ 48 h 56"/>
                <a:gd name="T12" fmla="*/ 720 w 720"/>
                <a:gd name="T13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56">
                  <a:moveTo>
                    <a:pt x="0" y="48"/>
                  </a:moveTo>
                  <a:cubicBezTo>
                    <a:pt x="52" y="24"/>
                    <a:pt x="104" y="0"/>
                    <a:pt x="144" y="0"/>
                  </a:cubicBezTo>
                  <a:cubicBezTo>
                    <a:pt x="184" y="0"/>
                    <a:pt x="200" y="40"/>
                    <a:pt x="240" y="48"/>
                  </a:cubicBezTo>
                  <a:cubicBezTo>
                    <a:pt x="280" y="56"/>
                    <a:pt x="344" y="56"/>
                    <a:pt x="384" y="48"/>
                  </a:cubicBezTo>
                  <a:cubicBezTo>
                    <a:pt x="424" y="40"/>
                    <a:pt x="440" y="0"/>
                    <a:pt x="480" y="0"/>
                  </a:cubicBezTo>
                  <a:cubicBezTo>
                    <a:pt x="520" y="0"/>
                    <a:pt x="584" y="40"/>
                    <a:pt x="624" y="48"/>
                  </a:cubicBezTo>
                  <a:cubicBezTo>
                    <a:pt x="664" y="56"/>
                    <a:pt x="692" y="52"/>
                    <a:pt x="720" y="48"/>
                  </a:cubicBezTo>
                </a:path>
              </a:pathLst>
            </a:custGeom>
            <a:noFill/>
            <a:ln w="1905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0179" name="Group 115"/>
          <p:cNvGrpSpPr>
            <a:grpSpLocks/>
          </p:cNvGrpSpPr>
          <p:nvPr/>
        </p:nvGrpSpPr>
        <p:grpSpPr bwMode="auto">
          <a:xfrm>
            <a:off x="2514600" y="5486400"/>
            <a:ext cx="990600" cy="1023938"/>
            <a:chOff x="1980" y="2946"/>
            <a:chExt cx="742" cy="357"/>
          </a:xfrm>
        </p:grpSpPr>
        <p:sp>
          <p:nvSpPr>
            <p:cNvPr id="600180" name="AutoShape 116"/>
            <p:cNvSpPr>
              <a:spLocks noChangeArrowheads="1"/>
            </p:cNvSpPr>
            <p:nvPr/>
          </p:nvSpPr>
          <p:spPr bwMode="auto">
            <a:xfrm>
              <a:off x="1980" y="2958"/>
              <a:ext cx="742" cy="345"/>
            </a:xfrm>
            <a:prstGeom prst="flowChartAlternate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2F2F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181" name="Freeform 117"/>
            <p:cNvSpPr>
              <a:spLocks/>
            </p:cNvSpPr>
            <p:nvPr/>
          </p:nvSpPr>
          <p:spPr bwMode="auto">
            <a:xfrm>
              <a:off x="1997" y="2946"/>
              <a:ext cx="709" cy="17"/>
            </a:xfrm>
            <a:custGeom>
              <a:avLst/>
              <a:gdLst>
                <a:gd name="T0" fmla="*/ 0 w 720"/>
                <a:gd name="T1" fmla="*/ 48 h 56"/>
                <a:gd name="T2" fmla="*/ 144 w 720"/>
                <a:gd name="T3" fmla="*/ 0 h 56"/>
                <a:gd name="T4" fmla="*/ 240 w 720"/>
                <a:gd name="T5" fmla="*/ 48 h 56"/>
                <a:gd name="T6" fmla="*/ 384 w 720"/>
                <a:gd name="T7" fmla="*/ 48 h 56"/>
                <a:gd name="T8" fmla="*/ 480 w 720"/>
                <a:gd name="T9" fmla="*/ 0 h 56"/>
                <a:gd name="T10" fmla="*/ 624 w 720"/>
                <a:gd name="T11" fmla="*/ 48 h 56"/>
                <a:gd name="T12" fmla="*/ 720 w 720"/>
                <a:gd name="T13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56">
                  <a:moveTo>
                    <a:pt x="0" y="48"/>
                  </a:moveTo>
                  <a:cubicBezTo>
                    <a:pt x="52" y="24"/>
                    <a:pt x="104" y="0"/>
                    <a:pt x="144" y="0"/>
                  </a:cubicBezTo>
                  <a:cubicBezTo>
                    <a:pt x="184" y="0"/>
                    <a:pt x="200" y="40"/>
                    <a:pt x="240" y="48"/>
                  </a:cubicBezTo>
                  <a:cubicBezTo>
                    <a:pt x="280" y="56"/>
                    <a:pt x="344" y="56"/>
                    <a:pt x="384" y="48"/>
                  </a:cubicBezTo>
                  <a:cubicBezTo>
                    <a:pt x="424" y="40"/>
                    <a:pt x="440" y="0"/>
                    <a:pt x="480" y="0"/>
                  </a:cubicBezTo>
                  <a:cubicBezTo>
                    <a:pt x="520" y="0"/>
                    <a:pt x="584" y="40"/>
                    <a:pt x="624" y="48"/>
                  </a:cubicBezTo>
                  <a:cubicBezTo>
                    <a:pt x="664" y="56"/>
                    <a:pt x="692" y="52"/>
                    <a:pt x="720" y="48"/>
                  </a:cubicBezTo>
                </a:path>
              </a:pathLst>
            </a:custGeom>
            <a:noFill/>
            <a:ln w="1905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0182" name="Group 118"/>
          <p:cNvGrpSpPr>
            <a:grpSpLocks/>
          </p:cNvGrpSpPr>
          <p:nvPr/>
        </p:nvGrpSpPr>
        <p:grpSpPr bwMode="auto">
          <a:xfrm>
            <a:off x="3657600" y="5486400"/>
            <a:ext cx="990600" cy="1023938"/>
            <a:chOff x="1980" y="2946"/>
            <a:chExt cx="742" cy="357"/>
          </a:xfrm>
        </p:grpSpPr>
        <p:sp>
          <p:nvSpPr>
            <p:cNvPr id="600183" name="AutoShape 119"/>
            <p:cNvSpPr>
              <a:spLocks noChangeArrowheads="1"/>
            </p:cNvSpPr>
            <p:nvPr/>
          </p:nvSpPr>
          <p:spPr bwMode="auto">
            <a:xfrm>
              <a:off x="1980" y="2958"/>
              <a:ext cx="742" cy="345"/>
            </a:xfrm>
            <a:prstGeom prst="flowChartAlternate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2F2F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184" name="Freeform 120"/>
            <p:cNvSpPr>
              <a:spLocks/>
            </p:cNvSpPr>
            <p:nvPr/>
          </p:nvSpPr>
          <p:spPr bwMode="auto">
            <a:xfrm>
              <a:off x="1997" y="2946"/>
              <a:ext cx="709" cy="17"/>
            </a:xfrm>
            <a:custGeom>
              <a:avLst/>
              <a:gdLst>
                <a:gd name="T0" fmla="*/ 0 w 720"/>
                <a:gd name="T1" fmla="*/ 48 h 56"/>
                <a:gd name="T2" fmla="*/ 144 w 720"/>
                <a:gd name="T3" fmla="*/ 0 h 56"/>
                <a:gd name="T4" fmla="*/ 240 w 720"/>
                <a:gd name="T5" fmla="*/ 48 h 56"/>
                <a:gd name="T6" fmla="*/ 384 w 720"/>
                <a:gd name="T7" fmla="*/ 48 h 56"/>
                <a:gd name="T8" fmla="*/ 480 w 720"/>
                <a:gd name="T9" fmla="*/ 0 h 56"/>
                <a:gd name="T10" fmla="*/ 624 w 720"/>
                <a:gd name="T11" fmla="*/ 48 h 56"/>
                <a:gd name="T12" fmla="*/ 720 w 720"/>
                <a:gd name="T13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56">
                  <a:moveTo>
                    <a:pt x="0" y="48"/>
                  </a:moveTo>
                  <a:cubicBezTo>
                    <a:pt x="52" y="24"/>
                    <a:pt x="104" y="0"/>
                    <a:pt x="144" y="0"/>
                  </a:cubicBezTo>
                  <a:cubicBezTo>
                    <a:pt x="184" y="0"/>
                    <a:pt x="200" y="40"/>
                    <a:pt x="240" y="48"/>
                  </a:cubicBezTo>
                  <a:cubicBezTo>
                    <a:pt x="280" y="56"/>
                    <a:pt x="344" y="56"/>
                    <a:pt x="384" y="48"/>
                  </a:cubicBezTo>
                  <a:cubicBezTo>
                    <a:pt x="424" y="40"/>
                    <a:pt x="440" y="0"/>
                    <a:pt x="480" y="0"/>
                  </a:cubicBezTo>
                  <a:cubicBezTo>
                    <a:pt x="520" y="0"/>
                    <a:pt x="584" y="40"/>
                    <a:pt x="624" y="48"/>
                  </a:cubicBezTo>
                  <a:cubicBezTo>
                    <a:pt x="664" y="56"/>
                    <a:pt x="692" y="52"/>
                    <a:pt x="720" y="48"/>
                  </a:cubicBezTo>
                </a:path>
              </a:pathLst>
            </a:custGeom>
            <a:noFill/>
            <a:ln w="1905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0185" name="Group 121"/>
          <p:cNvGrpSpPr>
            <a:grpSpLocks/>
          </p:cNvGrpSpPr>
          <p:nvPr/>
        </p:nvGrpSpPr>
        <p:grpSpPr bwMode="auto">
          <a:xfrm>
            <a:off x="2895600" y="3657600"/>
            <a:ext cx="457200" cy="609600"/>
            <a:chOff x="2167" y="1847"/>
            <a:chExt cx="869" cy="1210"/>
          </a:xfrm>
        </p:grpSpPr>
        <p:sp>
          <p:nvSpPr>
            <p:cNvPr id="600186" name="AutoShape 122"/>
            <p:cNvSpPr>
              <a:spLocks noChangeArrowheads="1"/>
            </p:cNvSpPr>
            <p:nvPr/>
          </p:nvSpPr>
          <p:spPr bwMode="auto">
            <a:xfrm rot="12780000" flipH="1">
              <a:off x="2167" y="2658"/>
              <a:ext cx="380" cy="399"/>
            </a:xfrm>
            <a:prstGeom prst="flowChartInputOutpu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87" name="AutoShape 123"/>
            <p:cNvSpPr>
              <a:spLocks noChangeArrowheads="1"/>
            </p:cNvSpPr>
            <p:nvPr/>
          </p:nvSpPr>
          <p:spPr bwMode="auto">
            <a:xfrm rot="1437373">
              <a:off x="2349" y="2258"/>
              <a:ext cx="386" cy="516"/>
            </a:xfrm>
            <a:prstGeom prst="flowChartInputOutpu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88" name="AutoShape 124"/>
            <p:cNvSpPr>
              <a:spLocks noChangeArrowheads="1"/>
            </p:cNvSpPr>
            <p:nvPr/>
          </p:nvSpPr>
          <p:spPr bwMode="auto">
            <a:xfrm rot="7620000" flipH="1">
              <a:off x="2707" y="1876"/>
              <a:ext cx="358" cy="300"/>
            </a:xfrm>
            <a:prstGeom prst="flowChartInputOutpu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89" name="AutoShape 125"/>
            <p:cNvSpPr>
              <a:spLocks noChangeArrowheads="1"/>
            </p:cNvSpPr>
            <p:nvPr/>
          </p:nvSpPr>
          <p:spPr bwMode="auto">
            <a:xfrm rot="7483125">
              <a:off x="2398" y="2121"/>
              <a:ext cx="612" cy="295"/>
            </a:xfrm>
            <a:prstGeom prst="flowChartInputOutpu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0195" name="AutoShape 131"/>
          <p:cNvSpPr>
            <a:spLocks noChangeArrowheads="1"/>
          </p:cNvSpPr>
          <p:nvPr/>
        </p:nvSpPr>
        <p:spPr bwMode="auto">
          <a:xfrm rot="-25105789">
            <a:off x="2018507" y="3315493"/>
            <a:ext cx="1143000" cy="150813"/>
          </a:xfrm>
          <a:prstGeom prst="wave">
            <a:avLst>
              <a:gd name="adj1" fmla="val 13005"/>
              <a:gd name="adj2" fmla="val 0"/>
            </a:avLst>
          </a:prstGeom>
          <a:solidFill>
            <a:srgbClr val="CC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0196" name="AutoShape 132"/>
          <p:cNvSpPr>
            <a:spLocks noChangeArrowheads="1"/>
          </p:cNvSpPr>
          <p:nvPr/>
        </p:nvSpPr>
        <p:spPr bwMode="auto">
          <a:xfrm rot="-25105789">
            <a:off x="2948782" y="3452018"/>
            <a:ext cx="1143000" cy="182563"/>
          </a:xfrm>
          <a:prstGeom prst="wave">
            <a:avLst>
              <a:gd name="adj1" fmla="val 13005"/>
              <a:gd name="adj2" fmla="val 0"/>
            </a:avLst>
          </a:prstGeom>
          <a:solidFill>
            <a:srgbClr val="CC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0197" name="AutoShape 133"/>
          <p:cNvSpPr>
            <a:spLocks noChangeArrowheads="1"/>
          </p:cNvSpPr>
          <p:nvPr/>
        </p:nvSpPr>
        <p:spPr bwMode="auto">
          <a:xfrm rot="-25105789">
            <a:off x="4015582" y="3223418"/>
            <a:ext cx="1143000" cy="182563"/>
          </a:xfrm>
          <a:prstGeom prst="wave">
            <a:avLst>
              <a:gd name="adj1" fmla="val 13005"/>
              <a:gd name="adj2" fmla="val 0"/>
            </a:avLst>
          </a:prstGeom>
          <a:solidFill>
            <a:srgbClr val="CC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0203" name="Oval 139"/>
          <p:cNvSpPr>
            <a:spLocks noChangeArrowheads="1"/>
          </p:cNvSpPr>
          <p:nvPr/>
        </p:nvSpPr>
        <p:spPr bwMode="auto">
          <a:xfrm>
            <a:off x="179388" y="4538663"/>
            <a:ext cx="333375" cy="401637"/>
          </a:xfrm>
          <a:prstGeom prst="ellipse">
            <a:avLst/>
          </a:prstGeom>
          <a:noFill/>
          <a:ln w="9525" algn="ctr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600204" name="Oval 140"/>
          <p:cNvSpPr>
            <a:spLocks noChangeArrowheads="1"/>
          </p:cNvSpPr>
          <p:nvPr/>
        </p:nvSpPr>
        <p:spPr bwMode="auto">
          <a:xfrm>
            <a:off x="1322388" y="4538663"/>
            <a:ext cx="333375" cy="401637"/>
          </a:xfrm>
          <a:prstGeom prst="ellipse">
            <a:avLst/>
          </a:prstGeom>
          <a:noFill/>
          <a:ln w="9525" algn="ctr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600205" name="Oval 141"/>
          <p:cNvSpPr>
            <a:spLocks noChangeArrowheads="1"/>
          </p:cNvSpPr>
          <p:nvPr/>
        </p:nvSpPr>
        <p:spPr bwMode="auto">
          <a:xfrm>
            <a:off x="2459038" y="4538663"/>
            <a:ext cx="333375" cy="401637"/>
          </a:xfrm>
          <a:prstGeom prst="ellipse">
            <a:avLst/>
          </a:prstGeom>
          <a:noFill/>
          <a:ln w="9525" algn="ctr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600206" name="Oval 142"/>
          <p:cNvSpPr>
            <a:spLocks noChangeArrowheads="1"/>
          </p:cNvSpPr>
          <p:nvPr/>
        </p:nvSpPr>
        <p:spPr bwMode="auto">
          <a:xfrm>
            <a:off x="3609975" y="4538663"/>
            <a:ext cx="333375" cy="401637"/>
          </a:xfrm>
          <a:prstGeom prst="ellipse">
            <a:avLst/>
          </a:prstGeom>
          <a:noFill/>
          <a:ln w="9525" algn="ctr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600226" name="AutoShape 162"/>
          <p:cNvSpPr>
            <a:spLocks noChangeArrowheads="1"/>
          </p:cNvSpPr>
          <p:nvPr/>
        </p:nvSpPr>
        <p:spPr bwMode="auto">
          <a:xfrm rot="-25105789">
            <a:off x="1424782" y="5890418"/>
            <a:ext cx="1143000" cy="182563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0227" name="AutoShape 163"/>
          <p:cNvSpPr>
            <a:spLocks noChangeArrowheads="1"/>
          </p:cNvSpPr>
          <p:nvPr/>
        </p:nvSpPr>
        <p:spPr bwMode="auto">
          <a:xfrm rot="-25105789">
            <a:off x="175419" y="5890419"/>
            <a:ext cx="1143000" cy="182562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0229" name="Text Box 165"/>
          <p:cNvSpPr txBox="1">
            <a:spLocks noChangeArrowheads="1"/>
          </p:cNvSpPr>
          <p:nvPr/>
        </p:nvSpPr>
        <p:spPr bwMode="auto">
          <a:xfrm>
            <a:off x="-228600" y="49530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0231" name="Text Box 167"/>
          <p:cNvSpPr txBox="1">
            <a:spLocks noChangeArrowheads="1"/>
          </p:cNvSpPr>
          <p:nvPr/>
        </p:nvSpPr>
        <p:spPr bwMode="auto">
          <a:xfrm>
            <a:off x="381000" y="3962400"/>
            <a:ext cx="685800" cy="400110"/>
          </a:xfrm>
          <a:prstGeom prst="rect">
            <a:avLst/>
          </a:prstGeom>
          <a:noFill/>
          <a:ln w="9525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</a:p>
        </p:txBody>
      </p:sp>
      <p:sp>
        <p:nvSpPr>
          <p:cNvPr id="600232" name="Line 168"/>
          <p:cNvSpPr>
            <a:spLocks noChangeShapeType="1"/>
          </p:cNvSpPr>
          <p:nvPr/>
        </p:nvSpPr>
        <p:spPr bwMode="auto">
          <a:xfrm flipV="1">
            <a:off x="762000" y="4343400"/>
            <a:ext cx="0" cy="1295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0233" name="Text Box 169"/>
          <p:cNvSpPr txBox="1">
            <a:spLocks noChangeArrowheads="1"/>
          </p:cNvSpPr>
          <p:nvPr/>
        </p:nvSpPr>
        <p:spPr bwMode="auto">
          <a:xfrm>
            <a:off x="1371600" y="3962400"/>
            <a:ext cx="990600" cy="400110"/>
          </a:xfrm>
          <a:prstGeom prst="rect">
            <a:avLst/>
          </a:prstGeom>
          <a:noFill/>
          <a:ln w="9525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0234" name="Line 170"/>
          <p:cNvSpPr>
            <a:spLocks noChangeShapeType="1"/>
          </p:cNvSpPr>
          <p:nvPr/>
        </p:nvSpPr>
        <p:spPr bwMode="auto">
          <a:xfrm flipV="1">
            <a:off x="1828800" y="4343400"/>
            <a:ext cx="0" cy="1295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0235" name="Text Box 171"/>
          <p:cNvSpPr txBox="1">
            <a:spLocks noChangeArrowheads="1"/>
          </p:cNvSpPr>
          <p:nvPr/>
        </p:nvSpPr>
        <p:spPr bwMode="auto">
          <a:xfrm>
            <a:off x="3048000" y="4038600"/>
            <a:ext cx="990600" cy="400110"/>
          </a:xfrm>
          <a:prstGeom prst="rect">
            <a:avLst/>
          </a:prstGeom>
          <a:noFill/>
          <a:ln w="9525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</a:p>
        </p:txBody>
      </p:sp>
      <p:sp>
        <p:nvSpPr>
          <p:cNvPr id="600236" name="Line 172"/>
          <p:cNvSpPr>
            <a:spLocks noChangeShapeType="1"/>
          </p:cNvSpPr>
          <p:nvPr/>
        </p:nvSpPr>
        <p:spPr bwMode="auto">
          <a:xfrm flipV="1">
            <a:off x="3048000" y="4419600"/>
            <a:ext cx="457200" cy="1143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0237" name="Line 173"/>
          <p:cNvSpPr>
            <a:spLocks noChangeShapeType="1"/>
          </p:cNvSpPr>
          <p:nvPr/>
        </p:nvSpPr>
        <p:spPr bwMode="auto">
          <a:xfrm flipH="1" flipV="1">
            <a:off x="3657600" y="4419600"/>
            <a:ext cx="304800" cy="1143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07503" y="0"/>
            <a:ext cx="966931" cy="8168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8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0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0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0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0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0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0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0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0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0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0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60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9 0.00554 L -0.10157 0.3384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00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60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-0.00555 L -0.06476 0.371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600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88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60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09431 L -0.05157 0.36061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600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3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0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14979 L -0.05156 0.39413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600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220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0"/>
                                        <p:tgtEl>
                                          <p:spTgt spid="60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0"/>
                                        <p:tgtEl>
                                          <p:spTgt spid="60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60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0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0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60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60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60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60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3" grpId="0" animBg="1"/>
      <p:bldP spid="600086" grpId="0" animBg="1"/>
      <p:bldP spid="600086" grpId="1" animBg="1"/>
      <p:bldP spid="600195" grpId="0" animBg="1"/>
      <p:bldP spid="600195" grpId="1" animBg="1"/>
      <p:bldP spid="600196" grpId="0" animBg="1"/>
      <p:bldP spid="600196" grpId="1" animBg="1"/>
      <p:bldP spid="600197" grpId="0" animBg="1"/>
      <p:bldP spid="600197" grpId="1" animBg="1"/>
      <p:bldP spid="600203" grpId="0" animBg="1"/>
      <p:bldP spid="600204" grpId="0" animBg="1"/>
      <p:bldP spid="600205" grpId="0" animBg="1"/>
      <p:bldP spid="600206" grpId="0" animBg="1"/>
      <p:bldP spid="600226" grpId="0" animBg="1"/>
      <p:bldP spid="600227" grpId="0" animBg="1"/>
      <p:bldP spid="600231" grpId="0" animBg="1"/>
      <p:bldP spid="600232" grpId="0" animBg="1"/>
      <p:bldP spid="600233" grpId="0" animBg="1"/>
      <p:bldP spid="600234" grpId="0" animBg="1"/>
      <p:bldP spid="600235" grpId="0" animBg="1"/>
      <p:bldP spid="600236" grpId="0" animBg="1"/>
      <p:bldP spid="6002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21" name="Text Box 9"/>
          <p:cNvSpPr txBox="1">
            <a:spLocks noChangeArrowheads="1"/>
          </p:cNvSpPr>
          <p:nvPr/>
        </p:nvSpPr>
        <p:spPr bwMode="auto">
          <a:xfrm>
            <a:off x="34771" y="380206"/>
            <a:ext cx="4724400" cy="156966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dung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MgSO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MgCl</a:t>
            </a:r>
            <a:r>
              <a:rPr lang="en-US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02143" name="Group 31"/>
          <p:cNvGrpSpPr>
            <a:grpSpLocks/>
          </p:cNvGrpSpPr>
          <p:nvPr/>
        </p:nvGrpSpPr>
        <p:grpSpPr bwMode="auto">
          <a:xfrm>
            <a:off x="3657600" y="4495800"/>
            <a:ext cx="990600" cy="2032000"/>
            <a:chOff x="2856" y="1580"/>
            <a:chExt cx="1924" cy="3558"/>
          </a:xfrm>
        </p:grpSpPr>
        <p:sp>
          <p:nvSpPr>
            <p:cNvPr id="602144" name="Arc 32"/>
            <p:cNvSpPr>
              <a:spLocks/>
            </p:cNvSpPr>
            <p:nvPr/>
          </p:nvSpPr>
          <p:spPr bwMode="auto">
            <a:xfrm>
              <a:off x="4470" y="1580"/>
              <a:ext cx="196" cy="14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8307"/>
                <a:gd name="T1" fmla="*/ 21600 h 21600"/>
                <a:gd name="T2" fmla="*/ 28307 w 28307"/>
                <a:gd name="T3" fmla="*/ 1068 h 21600"/>
                <a:gd name="T4" fmla="*/ 21600 w 2830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07" h="21600" fill="none" extrusionOk="0">
                  <a:moveTo>
                    <a:pt x="0" y="21599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3878" y="0"/>
                    <a:pt x="26141" y="360"/>
                    <a:pt x="28307" y="1067"/>
                  </a:cubicBezTo>
                </a:path>
                <a:path w="28307" h="21600" stroke="0" extrusionOk="0">
                  <a:moveTo>
                    <a:pt x="0" y="21599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3878" y="0"/>
                    <a:pt x="26141" y="360"/>
                    <a:pt x="28307" y="106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45" name="Arc 33"/>
            <p:cNvSpPr>
              <a:spLocks/>
            </p:cNvSpPr>
            <p:nvPr/>
          </p:nvSpPr>
          <p:spPr bwMode="auto">
            <a:xfrm>
              <a:off x="3012" y="1587"/>
              <a:ext cx="176" cy="156"/>
            </a:xfrm>
            <a:custGeom>
              <a:avLst/>
              <a:gdLst>
                <a:gd name="G0" fmla="+- 5703 0 0"/>
                <a:gd name="G1" fmla="+- 21600 0 0"/>
                <a:gd name="G2" fmla="+- 21600 0 0"/>
                <a:gd name="T0" fmla="*/ 0 w 27303"/>
                <a:gd name="T1" fmla="*/ 766 h 24296"/>
                <a:gd name="T2" fmla="*/ 27134 w 27303"/>
                <a:gd name="T3" fmla="*/ 24296 h 24296"/>
                <a:gd name="T4" fmla="*/ 5703 w 27303"/>
                <a:gd name="T5" fmla="*/ 21600 h 2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303" h="24296" fill="none" extrusionOk="0">
                  <a:moveTo>
                    <a:pt x="0" y="766"/>
                  </a:moveTo>
                  <a:cubicBezTo>
                    <a:pt x="1858" y="257"/>
                    <a:pt x="3776" y="0"/>
                    <a:pt x="5703" y="0"/>
                  </a:cubicBezTo>
                  <a:cubicBezTo>
                    <a:pt x="17632" y="0"/>
                    <a:pt x="27303" y="9670"/>
                    <a:pt x="27303" y="21600"/>
                  </a:cubicBezTo>
                  <a:cubicBezTo>
                    <a:pt x="27303" y="22501"/>
                    <a:pt x="27246" y="23401"/>
                    <a:pt x="27134" y="24296"/>
                  </a:cubicBezTo>
                </a:path>
                <a:path w="27303" h="24296" stroke="0" extrusionOk="0">
                  <a:moveTo>
                    <a:pt x="0" y="766"/>
                  </a:moveTo>
                  <a:cubicBezTo>
                    <a:pt x="1858" y="257"/>
                    <a:pt x="3776" y="0"/>
                    <a:pt x="5703" y="0"/>
                  </a:cubicBezTo>
                  <a:cubicBezTo>
                    <a:pt x="17632" y="0"/>
                    <a:pt x="27303" y="9670"/>
                    <a:pt x="27303" y="21600"/>
                  </a:cubicBezTo>
                  <a:cubicBezTo>
                    <a:pt x="27303" y="22501"/>
                    <a:pt x="27246" y="23401"/>
                    <a:pt x="27134" y="24296"/>
                  </a:cubicBezTo>
                  <a:lnTo>
                    <a:pt x="5703" y="2160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46" name="Arc 34"/>
            <p:cNvSpPr>
              <a:spLocks/>
            </p:cNvSpPr>
            <p:nvPr/>
          </p:nvSpPr>
          <p:spPr bwMode="auto">
            <a:xfrm>
              <a:off x="4512" y="4910"/>
              <a:ext cx="265" cy="228"/>
            </a:xfrm>
            <a:custGeom>
              <a:avLst/>
              <a:gdLst>
                <a:gd name="G0" fmla="+- 3572 0 0"/>
                <a:gd name="G1" fmla="+- 0 0 0"/>
                <a:gd name="G2" fmla="+- 21600 0 0"/>
                <a:gd name="T0" fmla="*/ 25013 w 25013"/>
                <a:gd name="T1" fmla="*/ 2619 h 21600"/>
                <a:gd name="T2" fmla="*/ 0 w 25013"/>
                <a:gd name="T3" fmla="*/ 21303 h 21600"/>
                <a:gd name="T4" fmla="*/ 3572 w 2501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13" h="21600" fill="none" extrusionOk="0">
                  <a:moveTo>
                    <a:pt x="25012" y="2618"/>
                  </a:moveTo>
                  <a:cubicBezTo>
                    <a:pt x="23689" y="13454"/>
                    <a:pt x="14488" y="21599"/>
                    <a:pt x="3572" y="21599"/>
                  </a:cubicBezTo>
                  <a:cubicBezTo>
                    <a:pt x="2375" y="21599"/>
                    <a:pt x="1180" y="21500"/>
                    <a:pt x="0" y="21302"/>
                  </a:cubicBezTo>
                </a:path>
                <a:path w="25013" h="21600" stroke="0" extrusionOk="0">
                  <a:moveTo>
                    <a:pt x="25012" y="2618"/>
                  </a:moveTo>
                  <a:cubicBezTo>
                    <a:pt x="23689" y="13454"/>
                    <a:pt x="14488" y="21599"/>
                    <a:pt x="3572" y="21599"/>
                  </a:cubicBezTo>
                  <a:cubicBezTo>
                    <a:pt x="2375" y="21599"/>
                    <a:pt x="1180" y="21500"/>
                    <a:pt x="0" y="21302"/>
                  </a:cubicBezTo>
                  <a:lnTo>
                    <a:pt x="3572" y="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47" name="Arc 35"/>
            <p:cNvSpPr>
              <a:spLocks/>
            </p:cNvSpPr>
            <p:nvPr/>
          </p:nvSpPr>
          <p:spPr bwMode="auto">
            <a:xfrm>
              <a:off x="2858" y="2244"/>
              <a:ext cx="418" cy="407"/>
            </a:xfrm>
            <a:custGeom>
              <a:avLst/>
              <a:gdLst>
                <a:gd name="G0" fmla="+- 21600 0 0"/>
                <a:gd name="G1" fmla="+- 21094 0 0"/>
                <a:gd name="G2" fmla="+- 21600 0 0"/>
                <a:gd name="T0" fmla="*/ 0 w 21600"/>
                <a:gd name="T1" fmla="*/ 21042 h 21094"/>
                <a:gd name="T2" fmla="*/ 16952 w 21600"/>
                <a:gd name="T3" fmla="*/ 0 h 21094"/>
                <a:gd name="T4" fmla="*/ 21600 w 21600"/>
                <a:gd name="T5" fmla="*/ 21094 h 2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94" fill="none" extrusionOk="0">
                  <a:moveTo>
                    <a:pt x="0" y="21042"/>
                  </a:moveTo>
                  <a:cubicBezTo>
                    <a:pt x="24" y="10923"/>
                    <a:pt x="7070" y="2177"/>
                    <a:pt x="16952" y="0"/>
                  </a:cubicBezTo>
                </a:path>
                <a:path w="21600" h="21094" stroke="0" extrusionOk="0">
                  <a:moveTo>
                    <a:pt x="0" y="21042"/>
                  </a:moveTo>
                  <a:cubicBezTo>
                    <a:pt x="24" y="10923"/>
                    <a:pt x="7070" y="2177"/>
                    <a:pt x="16952" y="0"/>
                  </a:cubicBezTo>
                  <a:lnTo>
                    <a:pt x="21600" y="21094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48" name="Arc 36"/>
            <p:cNvSpPr>
              <a:spLocks/>
            </p:cNvSpPr>
            <p:nvPr/>
          </p:nvSpPr>
          <p:spPr bwMode="auto">
            <a:xfrm>
              <a:off x="2856" y="4865"/>
              <a:ext cx="261" cy="273"/>
            </a:xfrm>
            <a:custGeom>
              <a:avLst/>
              <a:gdLst>
                <a:gd name="G0" fmla="+- 20987 0 0"/>
                <a:gd name="G1" fmla="+- 0 0 0"/>
                <a:gd name="G2" fmla="+- 21600 0 0"/>
                <a:gd name="T0" fmla="*/ 20909 w 20987"/>
                <a:gd name="T1" fmla="*/ 21600 h 21600"/>
                <a:gd name="T2" fmla="*/ 0 w 20987"/>
                <a:gd name="T3" fmla="*/ 5110 h 21600"/>
                <a:gd name="T4" fmla="*/ 20987 w 2098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87" h="21600" fill="none" extrusionOk="0">
                  <a:moveTo>
                    <a:pt x="20909" y="21599"/>
                  </a:moveTo>
                  <a:cubicBezTo>
                    <a:pt x="10977" y="21563"/>
                    <a:pt x="2349" y="14759"/>
                    <a:pt x="0" y="5109"/>
                  </a:cubicBezTo>
                </a:path>
                <a:path w="20987" h="21600" stroke="0" extrusionOk="0">
                  <a:moveTo>
                    <a:pt x="20909" y="21599"/>
                  </a:moveTo>
                  <a:cubicBezTo>
                    <a:pt x="10977" y="21563"/>
                    <a:pt x="2349" y="14759"/>
                    <a:pt x="0" y="5109"/>
                  </a:cubicBezTo>
                  <a:lnTo>
                    <a:pt x="20987" y="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49" name="Arc 37"/>
            <p:cNvSpPr>
              <a:spLocks/>
            </p:cNvSpPr>
            <p:nvPr/>
          </p:nvSpPr>
          <p:spPr bwMode="auto">
            <a:xfrm>
              <a:off x="4361" y="2238"/>
              <a:ext cx="418" cy="402"/>
            </a:xfrm>
            <a:custGeom>
              <a:avLst/>
              <a:gdLst>
                <a:gd name="G0" fmla="+- 0 0 0"/>
                <a:gd name="G1" fmla="+- 20868 0 0"/>
                <a:gd name="G2" fmla="+- 21600 0 0"/>
                <a:gd name="T0" fmla="*/ 5576 w 21600"/>
                <a:gd name="T1" fmla="*/ 0 h 20868"/>
                <a:gd name="T2" fmla="*/ 21600 w 21600"/>
                <a:gd name="T3" fmla="*/ 20868 h 20868"/>
                <a:gd name="T4" fmla="*/ 0 w 21600"/>
                <a:gd name="T5" fmla="*/ 20868 h 20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68" fill="none" extrusionOk="0">
                  <a:moveTo>
                    <a:pt x="5575" y="0"/>
                  </a:moveTo>
                  <a:cubicBezTo>
                    <a:pt x="15026" y="2525"/>
                    <a:pt x="21600" y="11086"/>
                    <a:pt x="21600" y="20868"/>
                  </a:cubicBezTo>
                </a:path>
                <a:path w="21600" h="20868" stroke="0" extrusionOk="0">
                  <a:moveTo>
                    <a:pt x="5575" y="0"/>
                  </a:moveTo>
                  <a:cubicBezTo>
                    <a:pt x="15026" y="2525"/>
                    <a:pt x="21600" y="11086"/>
                    <a:pt x="21600" y="20868"/>
                  </a:cubicBezTo>
                  <a:lnTo>
                    <a:pt x="0" y="20868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50" name="Line 38"/>
            <p:cNvSpPr>
              <a:spLocks noChangeShapeType="1"/>
            </p:cNvSpPr>
            <p:nvPr/>
          </p:nvSpPr>
          <p:spPr bwMode="auto">
            <a:xfrm>
              <a:off x="3116" y="5137"/>
              <a:ext cx="1394" cy="1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51" name="Line 39"/>
            <p:cNvSpPr>
              <a:spLocks noChangeShapeType="1"/>
            </p:cNvSpPr>
            <p:nvPr/>
          </p:nvSpPr>
          <p:spPr bwMode="auto">
            <a:xfrm>
              <a:off x="2858" y="2640"/>
              <a:ext cx="1" cy="2299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52" name="Line 40"/>
            <p:cNvSpPr>
              <a:spLocks noChangeShapeType="1"/>
            </p:cNvSpPr>
            <p:nvPr/>
          </p:nvSpPr>
          <p:spPr bwMode="auto">
            <a:xfrm>
              <a:off x="4779" y="2640"/>
              <a:ext cx="1" cy="2299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53" name="Line 41"/>
            <p:cNvSpPr>
              <a:spLocks noChangeShapeType="1"/>
            </p:cNvSpPr>
            <p:nvPr/>
          </p:nvSpPr>
          <p:spPr bwMode="auto">
            <a:xfrm>
              <a:off x="3186" y="1739"/>
              <a:ext cx="1" cy="525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54" name="Line 42"/>
            <p:cNvSpPr>
              <a:spLocks noChangeShapeType="1"/>
            </p:cNvSpPr>
            <p:nvPr/>
          </p:nvSpPr>
          <p:spPr bwMode="auto">
            <a:xfrm>
              <a:off x="4470" y="1726"/>
              <a:ext cx="1" cy="525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2167" name="Group 55"/>
          <p:cNvGrpSpPr>
            <a:grpSpLocks/>
          </p:cNvGrpSpPr>
          <p:nvPr/>
        </p:nvGrpSpPr>
        <p:grpSpPr bwMode="auto">
          <a:xfrm>
            <a:off x="2514600" y="4495800"/>
            <a:ext cx="990600" cy="2032000"/>
            <a:chOff x="2856" y="1580"/>
            <a:chExt cx="1924" cy="3558"/>
          </a:xfrm>
        </p:grpSpPr>
        <p:sp>
          <p:nvSpPr>
            <p:cNvPr id="602168" name="Arc 56"/>
            <p:cNvSpPr>
              <a:spLocks/>
            </p:cNvSpPr>
            <p:nvPr/>
          </p:nvSpPr>
          <p:spPr bwMode="auto">
            <a:xfrm>
              <a:off x="4470" y="1580"/>
              <a:ext cx="196" cy="14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8307"/>
                <a:gd name="T1" fmla="*/ 21600 h 21600"/>
                <a:gd name="T2" fmla="*/ 28307 w 28307"/>
                <a:gd name="T3" fmla="*/ 1068 h 21600"/>
                <a:gd name="T4" fmla="*/ 21600 w 2830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07" h="21600" fill="none" extrusionOk="0">
                  <a:moveTo>
                    <a:pt x="0" y="21599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3878" y="0"/>
                    <a:pt x="26141" y="360"/>
                    <a:pt x="28307" y="1067"/>
                  </a:cubicBezTo>
                </a:path>
                <a:path w="28307" h="21600" stroke="0" extrusionOk="0">
                  <a:moveTo>
                    <a:pt x="0" y="21599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3878" y="0"/>
                    <a:pt x="26141" y="360"/>
                    <a:pt x="28307" y="106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69" name="Arc 57"/>
            <p:cNvSpPr>
              <a:spLocks/>
            </p:cNvSpPr>
            <p:nvPr/>
          </p:nvSpPr>
          <p:spPr bwMode="auto">
            <a:xfrm>
              <a:off x="3012" y="1587"/>
              <a:ext cx="176" cy="156"/>
            </a:xfrm>
            <a:custGeom>
              <a:avLst/>
              <a:gdLst>
                <a:gd name="G0" fmla="+- 5703 0 0"/>
                <a:gd name="G1" fmla="+- 21600 0 0"/>
                <a:gd name="G2" fmla="+- 21600 0 0"/>
                <a:gd name="T0" fmla="*/ 0 w 27303"/>
                <a:gd name="T1" fmla="*/ 766 h 24296"/>
                <a:gd name="T2" fmla="*/ 27134 w 27303"/>
                <a:gd name="T3" fmla="*/ 24296 h 24296"/>
                <a:gd name="T4" fmla="*/ 5703 w 27303"/>
                <a:gd name="T5" fmla="*/ 21600 h 2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303" h="24296" fill="none" extrusionOk="0">
                  <a:moveTo>
                    <a:pt x="0" y="766"/>
                  </a:moveTo>
                  <a:cubicBezTo>
                    <a:pt x="1858" y="257"/>
                    <a:pt x="3776" y="0"/>
                    <a:pt x="5703" y="0"/>
                  </a:cubicBezTo>
                  <a:cubicBezTo>
                    <a:pt x="17632" y="0"/>
                    <a:pt x="27303" y="9670"/>
                    <a:pt x="27303" y="21600"/>
                  </a:cubicBezTo>
                  <a:cubicBezTo>
                    <a:pt x="27303" y="22501"/>
                    <a:pt x="27246" y="23401"/>
                    <a:pt x="27134" y="24296"/>
                  </a:cubicBezTo>
                </a:path>
                <a:path w="27303" h="24296" stroke="0" extrusionOk="0">
                  <a:moveTo>
                    <a:pt x="0" y="766"/>
                  </a:moveTo>
                  <a:cubicBezTo>
                    <a:pt x="1858" y="257"/>
                    <a:pt x="3776" y="0"/>
                    <a:pt x="5703" y="0"/>
                  </a:cubicBezTo>
                  <a:cubicBezTo>
                    <a:pt x="17632" y="0"/>
                    <a:pt x="27303" y="9670"/>
                    <a:pt x="27303" y="21600"/>
                  </a:cubicBezTo>
                  <a:cubicBezTo>
                    <a:pt x="27303" y="22501"/>
                    <a:pt x="27246" y="23401"/>
                    <a:pt x="27134" y="24296"/>
                  </a:cubicBezTo>
                  <a:lnTo>
                    <a:pt x="5703" y="2160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70" name="Arc 58"/>
            <p:cNvSpPr>
              <a:spLocks/>
            </p:cNvSpPr>
            <p:nvPr/>
          </p:nvSpPr>
          <p:spPr bwMode="auto">
            <a:xfrm>
              <a:off x="4512" y="4910"/>
              <a:ext cx="265" cy="228"/>
            </a:xfrm>
            <a:custGeom>
              <a:avLst/>
              <a:gdLst>
                <a:gd name="G0" fmla="+- 3572 0 0"/>
                <a:gd name="G1" fmla="+- 0 0 0"/>
                <a:gd name="G2" fmla="+- 21600 0 0"/>
                <a:gd name="T0" fmla="*/ 25013 w 25013"/>
                <a:gd name="T1" fmla="*/ 2619 h 21600"/>
                <a:gd name="T2" fmla="*/ 0 w 25013"/>
                <a:gd name="T3" fmla="*/ 21303 h 21600"/>
                <a:gd name="T4" fmla="*/ 3572 w 2501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13" h="21600" fill="none" extrusionOk="0">
                  <a:moveTo>
                    <a:pt x="25012" y="2618"/>
                  </a:moveTo>
                  <a:cubicBezTo>
                    <a:pt x="23689" y="13454"/>
                    <a:pt x="14488" y="21599"/>
                    <a:pt x="3572" y="21599"/>
                  </a:cubicBezTo>
                  <a:cubicBezTo>
                    <a:pt x="2375" y="21599"/>
                    <a:pt x="1180" y="21500"/>
                    <a:pt x="0" y="21302"/>
                  </a:cubicBezTo>
                </a:path>
                <a:path w="25013" h="21600" stroke="0" extrusionOk="0">
                  <a:moveTo>
                    <a:pt x="25012" y="2618"/>
                  </a:moveTo>
                  <a:cubicBezTo>
                    <a:pt x="23689" y="13454"/>
                    <a:pt x="14488" y="21599"/>
                    <a:pt x="3572" y="21599"/>
                  </a:cubicBezTo>
                  <a:cubicBezTo>
                    <a:pt x="2375" y="21599"/>
                    <a:pt x="1180" y="21500"/>
                    <a:pt x="0" y="21302"/>
                  </a:cubicBezTo>
                  <a:lnTo>
                    <a:pt x="3572" y="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71" name="Arc 59"/>
            <p:cNvSpPr>
              <a:spLocks/>
            </p:cNvSpPr>
            <p:nvPr/>
          </p:nvSpPr>
          <p:spPr bwMode="auto">
            <a:xfrm>
              <a:off x="2858" y="2244"/>
              <a:ext cx="418" cy="407"/>
            </a:xfrm>
            <a:custGeom>
              <a:avLst/>
              <a:gdLst>
                <a:gd name="G0" fmla="+- 21600 0 0"/>
                <a:gd name="G1" fmla="+- 21094 0 0"/>
                <a:gd name="G2" fmla="+- 21600 0 0"/>
                <a:gd name="T0" fmla="*/ 0 w 21600"/>
                <a:gd name="T1" fmla="*/ 21042 h 21094"/>
                <a:gd name="T2" fmla="*/ 16952 w 21600"/>
                <a:gd name="T3" fmla="*/ 0 h 21094"/>
                <a:gd name="T4" fmla="*/ 21600 w 21600"/>
                <a:gd name="T5" fmla="*/ 21094 h 2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94" fill="none" extrusionOk="0">
                  <a:moveTo>
                    <a:pt x="0" y="21042"/>
                  </a:moveTo>
                  <a:cubicBezTo>
                    <a:pt x="24" y="10923"/>
                    <a:pt x="7070" y="2177"/>
                    <a:pt x="16952" y="0"/>
                  </a:cubicBezTo>
                </a:path>
                <a:path w="21600" h="21094" stroke="0" extrusionOk="0">
                  <a:moveTo>
                    <a:pt x="0" y="21042"/>
                  </a:moveTo>
                  <a:cubicBezTo>
                    <a:pt x="24" y="10923"/>
                    <a:pt x="7070" y="2177"/>
                    <a:pt x="16952" y="0"/>
                  </a:cubicBezTo>
                  <a:lnTo>
                    <a:pt x="21600" y="21094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72" name="Arc 60"/>
            <p:cNvSpPr>
              <a:spLocks/>
            </p:cNvSpPr>
            <p:nvPr/>
          </p:nvSpPr>
          <p:spPr bwMode="auto">
            <a:xfrm>
              <a:off x="2856" y="4865"/>
              <a:ext cx="261" cy="273"/>
            </a:xfrm>
            <a:custGeom>
              <a:avLst/>
              <a:gdLst>
                <a:gd name="G0" fmla="+- 20987 0 0"/>
                <a:gd name="G1" fmla="+- 0 0 0"/>
                <a:gd name="G2" fmla="+- 21600 0 0"/>
                <a:gd name="T0" fmla="*/ 20909 w 20987"/>
                <a:gd name="T1" fmla="*/ 21600 h 21600"/>
                <a:gd name="T2" fmla="*/ 0 w 20987"/>
                <a:gd name="T3" fmla="*/ 5110 h 21600"/>
                <a:gd name="T4" fmla="*/ 20987 w 2098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87" h="21600" fill="none" extrusionOk="0">
                  <a:moveTo>
                    <a:pt x="20909" y="21599"/>
                  </a:moveTo>
                  <a:cubicBezTo>
                    <a:pt x="10977" y="21563"/>
                    <a:pt x="2349" y="14759"/>
                    <a:pt x="0" y="5109"/>
                  </a:cubicBezTo>
                </a:path>
                <a:path w="20987" h="21600" stroke="0" extrusionOk="0">
                  <a:moveTo>
                    <a:pt x="20909" y="21599"/>
                  </a:moveTo>
                  <a:cubicBezTo>
                    <a:pt x="10977" y="21563"/>
                    <a:pt x="2349" y="14759"/>
                    <a:pt x="0" y="5109"/>
                  </a:cubicBezTo>
                  <a:lnTo>
                    <a:pt x="20987" y="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73" name="Arc 61"/>
            <p:cNvSpPr>
              <a:spLocks/>
            </p:cNvSpPr>
            <p:nvPr/>
          </p:nvSpPr>
          <p:spPr bwMode="auto">
            <a:xfrm>
              <a:off x="4361" y="2238"/>
              <a:ext cx="418" cy="402"/>
            </a:xfrm>
            <a:custGeom>
              <a:avLst/>
              <a:gdLst>
                <a:gd name="G0" fmla="+- 0 0 0"/>
                <a:gd name="G1" fmla="+- 20868 0 0"/>
                <a:gd name="G2" fmla="+- 21600 0 0"/>
                <a:gd name="T0" fmla="*/ 5576 w 21600"/>
                <a:gd name="T1" fmla="*/ 0 h 20868"/>
                <a:gd name="T2" fmla="*/ 21600 w 21600"/>
                <a:gd name="T3" fmla="*/ 20868 h 20868"/>
                <a:gd name="T4" fmla="*/ 0 w 21600"/>
                <a:gd name="T5" fmla="*/ 20868 h 20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68" fill="none" extrusionOk="0">
                  <a:moveTo>
                    <a:pt x="5575" y="0"/>
                  </a:moveTo>
                  <a:cubicBezTo>
                    <a:pt x="15026" y="2525"/>
                    <a:pt x="21600" y="11086"/>
                    <a:pt x="21600" y="20868"/>
                  </a:cubicBezTo>
                </a:path>
                <a:path w="21600" h="20868" stroke="0" extrusionOk="0">
                  <a:moveTo>
                    <a:pt x="5575" y="0"/>
                  </a:moveTo>
                  <a:cubicBezTo>
                    <a:pt x="15026" y="2525"/>
                    <a:pt x="21600" y="11086"/>
                    <a:pt x="21600" y="20868"/>
                  </a:cubicBezTo>
                  <a:lnTo>
                    <a:pt x="0" y="20868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74" name="Line 62"/>
            <p:cNvSpPr>
              <a:spLocks noChangeShapeType="1"/>
            </p:cNvSpPr>
            <p:nvPr/>
          </p:nvSpPr>
          <p:spPr bwMode="auto">
            <a:xfrm>
              <a:off x="3116" y="5137"/>
              <a:ext cx="1394" cy="1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75" name="Line 63"/>
            <p:cNvSpPr>
              <a:spLocks noChangeShapeType="1"/>
            </p:cNvSpPr>
            <p:nvPr/>
          </p:nvSpPr>
          <p:spPr bwMode="auto">
            <a:xfrm>
              <a:off x="2858" y="2640"/>
              <a:ext cx="1" cy="2299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76" name="Line 64"/>
            <p:cNvSpPr>
              <a:spLocks noChangeShapeType="1"/>
            </p:cNvSpPr>
            <p:nvPr/>
          </p:nvSpPr>
          <p:spPr bwMode="auto">
            <a:xfrm>
              <a:off x="4779" y="2640"/>
              <a:ext cx="1" cy="2299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77" name="Line 65"/>
            <p:cNvSpPr>
              <a:spLocks noChangeShapeType="1"/>
            </p:cNvSpPr>
            <p:nvPr/>
          </p:nvSpPr>
          <p:spPr bwMode="auto">
            <a:xfrm>
              <a:off x="3186" y="1739"/>
              <a:ext cx="1" cy="525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78" name="Line 66"/>
            <p:cNvSpPr>
              <a:spLocks noChangeShapeType="1"/>
            </p:cNvSpPr>
            <p:nvPr/>
          </p:nvSpPr>
          <p:spPr bwMode="auto">
            <a:xfrm>
              <a:off x="4470" y="1726"/>
              <a:ext cx="1" cy="525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2182" name="Group 70"/>
          <p:cNvGrpSpPr>
            <a:grpSpLocks/>
          </p:cNvGrpSpPr>
          <p:nvPr/>
        </p:nvGrpSpPr>
        <p:grpSpPr bwMode="auto">
          <a:xfrm>
            <a:off x="2514600" y="5486400"/>
            <a:ext cx="990600" cy="1023938"/>
            <a:chOff x="1980" y="2946"/>
            <a:chExt cx="742" cy="357"/>
          </a:xfrm>
        </p:grpSpPr>
        <p:sp>
          <p:nvSpPr>
            <p:cNvPr id="602183" name="AutoShape 71"/>
            <p:cNvSpPr>
              <a:spLocks noChangeArrowheads="1"/>
            </p:cNvSpPr>
            <p:nvPr/>
          </p:nvSpPr>
          <p:spPr bwMode="auto">
            <a:xfrm>
              <a:off x="1980" y="2958"/>
              <a:ext cx="742" cy="345"/>
            </a:xfrm>
            <a:prstGeom prst="flowChartAlternate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2F2F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184" name="Freeform 72"/>
            <p:cNvSpPr>
              <a:spLocks/>
            </p:cNvSpPr>
            <p:nvPr/>
          </p:nvSpPr>
          <p:spPr bwMode="auto">
            <a:xfrm>
              <a:off x="1997" y="2946"/>
              <a:ext cx="709" cy="17"/>
            </a:xfrm>
            <a:custGeom>
              <a:avLst/>
              <a:gdLst>
                <a:gd name="T0" fmla="*/ 0 w 720"/>
                <a:gd name="T1" fmla="*/ 48 h 56"/>
                <a:gd name="T2" fmla="*/ 144 w 720"/>
                <a:gd name="T3" fmla="*/ 0 h 56"/>
                <a:gd name="T4" fmla="*/ 240 w 720"/>
                <a:gd name="T5" fmla="*/ 48 h 56"/>
                <a:gd name="T6" fmla="*/ 384 w 720"/>
                <a:gd name="T7" fmla="*/ 48 h 56"/>
                <a:gd name="T8" fmla="*/ 480 w 720"/>
                <a:gd name="T9" fmla="*/ 0 h 56"/>
                <a:gd name="T10" fmla="*/ 624 w 720"/>
                <a:gd name="T11" fmla="*/ 48 h 56"/>
                <a:gd name="T12" fmla="*/ 720 w 720"/>
                <a:gd name="T13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56">
                  <a:moveTo>
                    <a:pt x="0" y="48"/>
                  </a:moveTo>
                  <a:cubicBezTo>
                    <a:pt x="52" y="24"/>
                    <a:pt x="104" y="0"/>
                    <a:pt x="144" y="0"/>
                  </a:cubicBezTo>
                  <a:cubicBezTo>
                    <a:pt x="184" y="0"/>
                    <a:pt x="200" y="40"/>
                    <a:pt x="240" y="48"/>
                  </a:cubicBezTo>
                  <a:cubicBezTo>
                    <a:pt x="280" y="56"/>
                    <a:pt x="344" y="56"/>
                    <a:pt x="384" y="48"/>
                  </a:cubicBezTo>
                  <a:cubicBezTo>
                    <a:pt x="424" y="40"/>
                    <a:pt x="440" y="0"/>
                    <a:pt x="480" y="0"/>
                  </a:cubicBezTo>
                  <a:cubicBezTo>
                    <a:pt x="520" y="0"/>
                    <a:pt x="584" y="40"/>
                    <a:pt x="624" y="48"/>
                  </a:cubicBezTo>
                  <a:cubicBezTo>
                    <a:pt x="664" y="56"/>
                    <a:pt x="692" y="52"/>
                    <a:pt x="720" y="48"/>
                  </a:cubicBezTo>
                </a:path>
              </a:pathLst>
            </a:custGeom>
            <a:noFill/>
            <a:ln w="1905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2185" name="Group 73"/>
          <p:cNvGrpSpPr>
            <a:grpSpLocks/>
          </p:cNvGrpSpPr>
          <p:nvPr/>
        </p:nvGrpSpPr>
        <p:grpSpPr bwMode="auto">
          <a:xfrm>
            <a:off x="3657600" y="5486400"/>
            <a:ext cx="990600" cy="1023938"/>
            <a:chOff x="1980" y="2946"/>
            <a:chExt cx="742" cy="357"/>
          </a:xfrm>
        </p:grpSpPr>
        <p:sp>
          <p:nvSpPr>
            <p:cNvPr id="602186" name="AutoShape 74"/>
            <p:cNvSpPr>
              <a:spLocks noChangeArrowheads="1"/>
            </p:cNvSpPr>
            <p:nvPr/>
          </p:nvSpPr>
          <p:spPr bwMode="auto">
            <a:xfrm>
              <a:off x="1980" y="2958"/>
              <a:ext cx="742" cy="345"/>
            </a:xfrm>
            <a:prstGeom prst="flowChartAlternate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2F2F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187" name="Freeform 75"/>
            <p:cNvSpPr>
              <a:spLocks/>
            </p:cNvSpPr>
            <p:nvPr/>
          </p:nvSpPr>
          <p:spPr bwMode="auto">
            <a:xfrm>
              <a:off x="1997" y="2946"/>
              <a:ext cx="709" cy="17"/>
            </a:xfrm>
            <a:custGeom>
              <a:avLst/>
              <a:gdLst>
                <a:gd name="T0" fmla="*/ 0 w 720"/>
                <a:gd name="T1" fmla="*/ 48 h 56"/>
                <a:gd name="T2" fmla="*/ 144 w 720"/>
                <a:gd name="T3" fmla="*/ 0 h 56"/>
                <a:gd name="T4" fmla="*/ 240 w 720"/>
                <a:gd name="T5" fmla="*/ 48 h 56"/>
                <a:gd name="T6" fmla="*/ 384 w 720"/>
                <a:gd name="T7" fmla="*/ 48 h 56"/>
                <a:gd name="T8" fmla="*/ 480 w 720"/>
                <a:gd name="T9" fmla="*/ 0 h 56"/>
                <a:gd name="T10" fmla="*/ 624 w 720"/>
                <a:gd name="T11" fmla="*/ 48 h 56"/>
                <a:gd name="T12" fmla="*/ 720 w 720"/>
                <a:gd name="T13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56">
                  <a:moveTo>
                    <a:pt x="0" y="48"/>
                  </a:moveTo>
                  <a:cubicBezTo>
                    <a:pt x="52" y="24"/>
                    <a:pt x="104" y="0"/>
                    <a:pt x="144" y="0"/>
                  </a:cubicBezTo>
                  <a:cubicBezTo>
                    <a:pt x="184" y="0"/>
                    <a:pt x="200" y="40"/>
                    <a:pt x="240" y="48"/>
                  </a:cubicBezTo>
                  <a:cubicBezTo>
                    <a:pt x="280" y="56"/>
                    <a:pt x="344" y="56"/>
                    <a:pt x="384" y="48"/>
                  </a:cubicBezTo>
                  <a:cubicBezTo>
                    <a:pt x="424" y="40"/>
                    <a:pt x="440" y="0"/>
                    <a:pt x="480" y="0"/>
                  </a:cubicBezTo>
                  <a:cubicBezTo>
                    <a:pt x="520" y="0"/>
                    <a:pt x="584" y="40"/>
                    <a:pt x="624" y="48"/>
                  </a:cubicBezTo>
                  <a:cubicBezTo>
                    <a:pt x="664" y="56"/>
                    <a:pt x="692" y="52"/>
                    <a:pt x="720" y="48"/>
                  </a:cubicBezTo>
                </a:path>
              </a:pathLst>
            </a:custGeom>
            <a:noFill/>
            <a:ln w="1905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2208" name="Text Box 96"/>
          <p:cNvSpPr txBox="1">
            <a:spLocks noChangeArrowheads="1"/>
          </p:cNvSpPr>
          <p:nvPr/>
        </p:nvSpPr>
        <p:spPr bwMode="auto">
          <a:xfrm>
            <a:off x="-228600" y="49530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02216" name="Group 104"/>
          <p:cNvGrpSpPr>
            <a:grpSpLocks/>
          </p:cNvGrpSpPr>
          <p:nvPr/>
        </p:nvGrpSpPr>
        <p:grpSpPr bwMode="auto">
          <a:xfrm>
            <a:off x="2868613" y="3048000"/>
            <a:ext cx="1169987" cy="1700213"/>
            <a:chOff x="3984" y="1056"/>
            <a:chExt cx="737" cy="1071"/>
          </a:xfrm>
        </p:grpSpPr>
        <p:grpSp>
          <p:nvGrpSpPr>
            <p:cNvPr id="602217" name="Group 105"/>
            <p:cNvGrpSpPr>
              <a:grpSpLocks/>
            </p:cNvGrpSpPr>
            <p:nvPr/>
          </p:nvGrpSpPr>
          <p:grpSpPr bwMode="auto">
            <a:xfrm>
              <a:off x="3984" y="1056"/>
              <a:ext cx="175" cy="1071"/>
              <a:chOff x="4396" y="856"/>
              <a:chExt cx="282" cy="1835"/>
            </a:xfrm>
          </p:grpSpPr>
          <p:sp>
            <p:nvSpPr>
              <p:cNvPr id="602218" name="AutoShape 106"/>
              <p:cNvSpPr>
                <a:spLocks noChangeArrowheads="1"/>
              </p:cNvSpPr>
              <p:nvPr/>
            </p:nvSpPr>
            <p:spPr bwMode="auto">
              <a:xfrm>
                <a:off x="4460" y="1379"/>
                <a:ext cx="148" cy="1312"/>
              </a:xfrm>
              <a:custGeom>
                <a:avLst/>
                <a:gdLst>
                  <a:gd name="G0" fmla="+- 6859 0 0"/>
                  <a:gd name="G1" fmla="+- 21600 0 6859"/>
                  <a:gd name="G2" fmla="*/ 6859 1 2"/>
                  <a:gd name="G3" fmla="+- 21600 0 G2"/>
                  <a:gd name="G4" fmla="+/ 6859 21600 2"/>
                  <a:gd name="G5" fmla="+/ G1 0 2"/>
                  <a:gd name="G6" fmla="*/ 21600 21600 6859"/>
                  <a:gd name="G7" fmla="*/ G6 1 2"/>
                  <a:gd name="G8" fmla="+- 21600 0 G7"/>
                  <a:gd name="G9" fmla="*/ 21600 1 2"/>
                  <a:gd name="G10" fmla="+- 6859 0 G9"/>
                  <a:gd name="G11" fmla="?: G10 G8 0"/>
                  <a:gd name="G12" fmla="?: G10 G7 21600"/>
                  <a:gd name="T0" fmla="*/ 18170 w 21600"/>
                  <a:gd name="T1" fmla="*/ 10800 h 21600"/>
                  <a:gd name="T2" fmla="*/ 10800 w 21600"/>
                  <a:gd name="T3" fmla="*/ 21600 h 21600"/>
                  <a:gd name="T4" fmla="*/ 3430 w 21600"/>
                  <a:gd name="T5" fmla="*/ 10800 h 21600"/>
                  <a:gd name="T6" fmla="*/ 10800 w 21600"/>
                  <a:gd name="T7" fmla="*/ 0 h 21600"/>
                  <a:gd name="T8" fmla="*/ 5230 w 21600"/>
                  <a:gd name="T9" fmla="*/ 5230 h 21600"/>
                  <a:gd name="T10" fmla="*/ 16370 w 21600"/>
                  <a:gd name="T11" fmla="*/ 1637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859" y="21600"/>
                    </a:lnTo>
                    <a:lnTo>
                      <a:pt x="1474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 algn="ctr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2219" name="Oval 107"/>
              <p:cNvSpPr>
                <a:spLocks noChangeArrowheads="1"/>
              </p:cNvSpPr>
              <p:nvPr/>
            </p:nvSpPr>
            <p:spPr bwMode="auto">
              <a:xfrm>
                <a:off x="4396" y="856"/>
                <a:ext cx="282" cy="697"/>
              </a:xfrm>
              <a:prstGeom prst="ellipse">
                <a:avLst/>
              </a:prstGeom>
              <a:solidFill>
                <a:srgbClr val="FF7C80"/>
              </a:solidFill>
              <a:ln w="9525" algn="ctr">
                <a:solidFill>
                  <a:srgbClr val="FF7C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02220" name="Rectangle 108"/>
            <p:cNvSpPr>
              <a:spLocks noChangeArrowheads="1"/>
            </p:cNvSpPr>
            <p:nvPr/>
          </p:nvSpPr>
          <p:spPr bwMode="auto">
            <a:xfrm>
              <a:off x="4224" y="1133"/>
              <a:ext cx="4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  <a:latin typeface=".VnArial" pitchFamily="34" charset="0"/>
                </a:rPr>
                <a:t>BaCl</a:t>
              </a:r>
              <a:r>
                <a:rPr lang="en-US" baseline="-25000">
                  <a:solidFill>
                    <a:srgbClr val="0000FF"/>
                  </a:solidFill>
                  <a:latin typeface=".VnArial" pitchFamily="34" charset="0"/>
                </a:rPr>
                <a:t>2</a:t>
              </a:r>
              <a:endParaRPr lang="en-US" baseline="-25000">
                <a:latin typeface=".VnArial" pitchFamily="34" charset="0"/>
              </a:endParaRPr>
            </a:p>
          </p:txBody>
        </p:sp>
      </p:grpSp>
      <p:grpSp>
        <p:nvGrpSpPr>
          <p:cNvPr id="602221" name="Group 109"/>
          <p:cNvGrpSpPr>
            <a:grpSpLocks/>
          </p:cNvGrpSpPr>
          <p:nvPr/>
        </p:nvGrpSpPr>
        <p:grpSpPr bwMode="auto">
          <a:xfrm>
            <a:off x="4006850" y="3048000"/>
            <a:ext cx="565150" cy="1700213"/>
            <a:chOff x="3984" y="1056"/>
            <a:chExt cx="356" cy="1071"/>
          </a:xfrm>
        </p:grpSpPr>
        <p:grpSp>
          <p:nvGrpSpPr>
            <p:cNvPr id="602222" name="Group 110"/>
            <p:cNvGrpSpPr>
              <a:grpSpLocks/>
            </p:cNvGrpSpPr>
            <p:nvPr/>
          </p:nvGrpSpPr>
          <p:grpSpPr bwMode="auto">
            <a:xfrm>
              <a:off x="3984" y="1056"/>
              <a:ext cx="175" cy="1071"/>
              <a:chOff x="4396" y="856"/>
              <a:chExt cx="282" cy="1835"/>
            </a:xfrm>
          </p:grpSpPr>
          <p:sp>
            <p:nvSpPr>
              <p:cNvPr id="602223" name="AutoShape 111"/>
              <p:cNvSpPr>
                <a:spLocks noChangeArrowheads="1"/>
              </p:cNvSpPr>
              <p:nvPr/>
            </p:nvSpPr>
            <p:spPr bwMode="auto">
              <a:xfrm>
                <a:off x="4460" y="1379"/>
                <a:ext cx="148" cy="1312"/>
              </a:xfrm>
              <a:custGeom>
                <a:avLst/>
                <a:gdLst>
                  <a:gd name="G0" fmla="+- 6859 0 0"/>
                  <a:gd name="G1" fmla="+- 21600 0 6859"/>
                  <a:gd name="G2" fmla="*/ 6859 1 2"/>
                  <a:gd name="G3" fmla="+- 21600 0 G2"/>
                  <a:gd name="G4" fmla="+/ 6859 21600 2"/>
                  <a:gd name="G5" fmla="+/ G1 0 2"/>
                  <a:gd name="G6" fmla="*/ 21600 21600 6859"/>
                  <a:gd name="G7" fmla="*/ G6 1 2"/>
                  <a:gd name="G8" fmla="+- 21600 0 G7"/>
                  <a:gd name="G9" fmla="*/ 21600 1 2"/>
                  <a:gd name="G10" fmla="+- 6859 0 G9"/>
                  <a:gd name="G11" fmla="?: G10 G8 0"/>
                  <a:gd name="G12" fmla="?: G10 G7 21600"/>
                  <a:gd name="T0" fmla="*/ 18170 w 21600"/>
                  <a:gd name="T1" fmla="*/ 10800 h 21600"/>
                  <a:gd name="T2" fmla="*/ 10800 w 21600"/>
                  <a:gd name="T3" fmla="*/ 21600 h 21600"/>
                  <a:gd name="T4" fmla="*/ 3430 w 21600"/>
                  <a:gd name="T5" fmla="*/ 10800 h 21600"/>
                  <a:gd name="T6" fmla="*/ 10800 w 21600"/>
                  <a:gd name="T7" fmla="*/ 0 h 21600"/>
                  <a:gd name="T8" fmla="*/ 5230 w 21600"/>
                  <a:gd name="T9" fmla="*/ 5230 h 21600"/>
                  <a:gd name="T10" fmla="*/ 16370 w 21600"/>
                  <a:gd name="T11" fmla="*/ 1637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859" y="21600"/>
                    </a:lnTo>
                    <a:lnTo>
                      <a:pt x="1474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 algn="ctr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2224" name="Oval 112"/>
              <p:cNvSpPr>
                <a:spLocks noChangeArrowheads="1"/>
              </p:cNvSpPr>
              <p:nvPr/>
            </p:nvSpPr>
            <p:spPr bwMode="auto">
              <a:xfrm>
                <a:off x="4396" y="856"/>
                <a:ext cx="282" cy="697"/>
              </a:xfrm>
              <a:prstGeom prst="ellipse">
                <a:avLst/>
              </a:prstGeom>
              <a:solidFill>
                <a:srgbClr val="FF7C80"/>
              </a:solidFill>
              <a:ln w="9525" algn="ctr">
                <a:solidFill>
                  <a:srgbClr val="FF7C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02225" name="Rectangle 113"/>
            <p:cNvSpPr>
              <a:spLocks noChangeArrowheads="1"/>
            </p:cNvSpPr>
            <p:nvPr/>
          </p:nvSpPr>
          <p:spPr bwMode="auto">
            <a:xfrm>
              <a:off x="4224" y="1108"/>
              <a:ext cx="116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>
                <a:spcBef>
                  <a:spcPct val="0"/>
                </a:spcBef>
              </a:pPr>
              <a:endParaRPr lang="en-US" sz="2100" b="0">
                <a:latin typeface=".VnArial" pitchFamily="34" charset="0"/>
              </a:endParaRPr>
            </a:p>
          </p:txBody>
        </p:sp>
      </p:grpSp>
      <p:grpSp>
        <p:nvGrpSpPr>
          <p:cNvPr id="602226" name="Group 114"/>
          <p:cNvGrpSpPr>
            <a:grpSpLocks/>
          </p:cNvGrpSpPr>
          <p:nvPr/>
        </p:nvGrpSpPr>
        <p:grpSpPr bwMode="auto">
          <a:xfrm>
            <a:off x="2895600" y="4876800"/>
            <a:ext cx="92075" cy="787400"/>
            <a:chOff x="4054" y="2152"/>
            <a:chExt cx="36" cy="496"/>
          </a:xfrm>
        </p:grpSpPr>
        <p:sp>
          <p:nvSpPr>
            <p:cNvPr id="602227" name="Oval 115"/>
            <p:cNvSpPr>
              <a:spLocks noChangeArrowheads="1"/>
            </p:cNvSpPr>
            <p:nvPr/>
          </p:nvSpPr>
          <p:spPr bwMode="auto">
            <a:xfrm>
              <a:off x="4054" y="2152"/>
              <a:ext cx="32" cy="48"/>
            </a:xfrm>
            <a:prstGeom prst="ellipse">
              <a:avLst/>
            </a:prstGeom>
            <a:noFill/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2228" name="Oval 116"/>
            <p:cNvSpPr>
              <a:spLocks noChangeArrowheads="1"/>
            </p:cNvSpPr>
            <p:nvPr/>
          </p:nvSpPr>
          <p:spPr bwMode="auto">
            <a:xfrm>
              <a:off x="4054" y="2244"/>
              <a:ext cx="32" cy="48"/>
            </a:xfrm>
            <a:prstGeom prst="ellipse">
              <a:avLst/>
            </a:prstGeom>
            <a:noFill/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2229" name="Oval 117"/>
            <p:cNvSpPr>
              <a:spLocks noChangeArrowheads="1"/>
            </p:cNvSpPr>
            <p:nvPr/>
          </p:nvSpPr>
          <p:spPr bwMode="auto">
            <a:xfrm>
              <a:off x="4054" y="2336"/>
              <a:ext cx="32" cy="48"/>
            </a:xfrm>
            <a:prstGeom prst="ellipse">
              <a:avLst/>
            </a:prstGeom>
            <a:noFill/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2230" name="Oval 118"/>
            <p:cNvSpPr>
              <a:spLocks noChangeArrowheads="1"/>
            </p:cNvSpPr>
            <p:nvPr/>
          </p:nvSpPr>
          <p:spPr bwMode="auto">
            <a:xfrm>
              <a:off x="4054" y="2428"/>
              <a:ext cx="32" cy="48"/>
            </a:xfrm>
            <a:prstGeom prst="ellipse">
              <a:avLst/>
            </a:prstGeom>
            <a:noFill/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2231" name="Oval 119"/>
            <p:cNvSpPr>
              <a:spLocks noChangeArrowheads="1"/>
            </p:cNvSpPr>
            <p:nvPr/>
          </p:nvSpPr>
          <p:spPr bwMode="auto">
            <a:xfrm>
              <a:off x="4058" y="2516"/>
              <a:ext cx="32" cy="48"/>
            </a:xfrm>
            <a:prstGeom prst="ellipse">
              <a:avLst/>
            </a:prstGeom>
            <a:noFill/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2232" name="Oval 120"/>
            <p:cNvSpPr>
              <a:spLocks noChangeArrowheads="1"/>
            </p:cNvSpPr>
            <p:nvPr/>
          </p:nvSpPr>
          <p:spPr bwMode="auto">
            <a:xfrm>
              <a:off x="4058" y="2600"/>
              <a:ext cx="32" cy="48"/>
            </a:xfrm>
            <a:prstGeom prst="ellipse">
              <a:avLst/>
            </a:prstGeom>
            <a:noFill/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02233" name="Freeform 121"/>
          <p:cNvSpPr>
            <a:spLocks/>
          </p:cNvSpPr>
          <p:nvPr/>
        </p:nvSpPr>
        <p:spPr bwMode="auto">
          <a:xfrm>
            <a:off x="2590800" y="5638800"/>
            <a:ext cx="871538" cy="609600"/>
          </a:xfrm>
          <a:custGeom>
            <a:avLst/>
            <a:gdLst>
              <a:gd name="T0" fmla="*/ 8 w 597"/>
              <a:gd name="T1" fmla="*/ 67 h 170"/>
              <a:gd name="T2" fmla="*/ 28 w 597"/>
              <a:gd name="T3" fmla="*/ 47 h 170"/>
              <a:gd name="T4" fmla="*/ 52 w 597"/>
              <a:gd name="T5" fmla="*/ 55 h 170"/>
              <a:gd name="T6" fmla="*/ 76 w 597"/>
              <a:gd name="T7" fmla="*/ 27 h 170"/>
              <a:gd name="T8" fmla="*/ 236 w 597"/>
              <a:gd name="T9" fmla="*/ 11 h 170"/>
              <a:gd name="T10" fmla="*/ 276 w 597"/>
              <a:gd name="T11" fmla="*/ 11 h 170"/>
              <a:gd name="T12" fmla="*/ 344 w 597"/>
              <a:gd name="T13" fmla="*/ 23 h 170"/>
              <a:gd name="T14" fmla="*/ 396 w 597"/>
              <a:gd name="T15" fmla="*/ 19 h 170"/>
              <a:gd name="T16" fmla="*/ 440 w 597"/>
              <a:gd name="T17" fmla="*/ 15 h 170"/>
              <a:gd name="T18" fmla="*/ 464 w 597"/>
              <a:gd name="T19" fmla="*/ 7 h 170"/>
              <a:gd name="T20" fmla="*/ 544 w 597"/>
              <a:gd name="T21" fmla="*/ 23 h 170"/>
              <a:gd name="T22" fmla="*/ 588 w 597"/>
              <a:gd name="T23" fmla="*/ 55 h 170"/>
              <a:gd name="T24" fmla="*/ 584 w 597"/>
              <a:gd name="T25" fmla="*/ 111 h 170"/>
              <a:gd name="T26" fmla="*/ 560 w 597"/>
              <a:gd name="T27" fmla="*/ 119 h 170"/>
              <a:gd name="T28" fmla="*/ 480 w 597"/>
              <a:gd name="T29" fmla="*/ 131 h 170"/>
              <a:gd name="T30" fmla="*/ 412 w 597"/>
              <a:gd name="T31" fmla="*/ 143 h 170"/>
              <a:gd name="T32" fmla="*/ 400 w 597"/>
              <a:gd name="T33" fmla="*/ 151 h 170"/>
              <a:gd name="T34" fmla="*/ 372 w 597"/>
              <a:gd name="T35" fmla="*/ 155 h 170"/>
              <a:gd name="T36" fmla="*/ 344 w 597"/>
              <a:gd name="T37" fmla="*/ 143 h 170"/>
              <a:gd name="T38" fmla="*/ 348 w 597"/>
              <a:gd name="T39" fmla="*/ 127 h 170"/>
              <a:gd name="T40" fmla="*/ 368 w 597"/>
              <a:gd name="T41" fmla="*/ 123 h 170"/>
              <a:gd name="T42" fmla="*/ 308 w 597"/>
              <a:gd name="T43" fmla="*/ 127 h 170"/>
              <a:gd name="T44" fmla="*/ 296 w 597"/>
              <a:gd name="T45" fmla="*/ 159 h 170"/>
              <a:gd name="T46" fmla="*/ 284 w 597"/>
              <a:gd name="T47" fmla="*/ 151 h 170"/>
              <a:gd name="T48" fmla="*/ 240 w 597"/>
              <a:gd name="T49" fmla="*/ 139 h 170"/>
              <a:gd name="T50" fmla="*/ 224 w 597"/>
              <a:gd name="T51" fmla="*/ 143 h 170"/>
              <a:gd name="T52" fmla="*/ 216 w 597"/>
              <a:gd name="T53" fmla="*/ 155 h 170"/>
              <a:gd name="T54" fmla="*/ 160 w 597"/>
              <a:gd name="T55" fmla="*/ 163 h 170"/>
              <a:gd name="T56" fmla="*/ 52 w 597"/>
              <a:gd name="T57" fmla="*/ 147 h 170"/>
              <a:gd name="T58" fmla="*/ 0 w 597"/>
              <a:gd name="T59" fmla="*/ 107 h 170"/>
              <a:gd name="T60" fmla="*/ 8 w 597"/>
              <a:gd name="T61" fmla="*/ 6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97" h="170">
                <a:moveTo>
                  <a:pt x="8" y="67"/>
                </a:moveTo>
                <a:cubicBezTo>
                  <a:pt x="12" y="62"/>
                  <a:pt x="19" y="47"/>
                  <a:pt x="28" y="47"/>
                </a:cubicBezTo>
                <a:cubicBezTo>
                  <a:pt x="36" y="47"/>
                  <a:pt x="52" y="55"/>
                  <a:pt x="52" y="55"/>
                </a:cubicBezTo>
                <a:cubicBezTo>
                  <a:pt x="102" y="45"/>
                  <a:pt x="45" y="63"/>
                  <a:pt x="76" y="27"/>
                </a:cubicBezTo>
                <a:cubicBezTo>
                  <a:pt x="92" y="9"/>
                  <a:pt x="222" y="12"/>
                  <a:pt x="236" y="11"/>
                </a:cubicBezTo>
                <a:cubicBezTo>
                  <a:pt x="252" y="0"/>
                  <a:pt x="259" y="5"/>
                  <a:pt x="276" y="11"/>
                </a:cubicBezTo>
                <a:cubicBezTo>
                  <a:pt x="304" y="4"/>
                  <a:pt x="319" y="15"/>
                  <a:pt x="344" y="23"/>
                </a:cubicBezTo>
                <a:cubicBezTo>
                  <a:pt x="363" y="20"/>
                  <a:pt x="379" y="13"/>
                  <a:pt x="396" y="19"/>
                </a:cubicBezTo>
                <a:cubicBezTo>
                  <a:pt x="411" y="18"/>
                  <a:pt x="425" y="18"/>
                  <a:pt x="440" y="15"/>
                </a:cubicBezTo>
                <a:cubicBezTo>
                  <a:pt x="448" y="14"/>
                  <a:pt x="464" y="7"/>
                  <a:pt x="464" y="7"/>
                </a:cubicBezTo>
                <a:cubicBezTo>
                  <a:pt x="495" y="13"/>
                  <a:pt x="510" y="20"/>
                  <a:pt x="544" y="23"/>
                </a:cubicBezTo>
                <a:cubicBezTo>
                  <a:pt x="552" y="47"/>
                  <a:pt x="566" y="49"/>
                  <a:pt x="588" y="55"/>
                </a:cubicBezTo>
                <a:cubicBezTo>
                  <a:pt x="590" y="67"/>
                  <a:pt x="597" y="102"/>
                  <a:pt x="584" y="111"/>
                </a:cubicBezTo>
                <a:cubicBezTo>
                  <a:pt x="577" y="116"/>
                  <a:pt x="560" y="119"/>
                  <a:pt x="560" y="119"/>
                </a:cubicBezTo>
                <a:cubicBezTo>
                  <a:pt x="534" y="138"/>
                  <a:pt x="510" y="125"/>
                  <a:pt x="480" y="131"/>
                </a:cubicBezTo>
                <a:cubicBezTo>
                  <a:pt x="470" y="170"/>
                  <a:pt x="484" y="139"/>
                  <a:pt x="412" y="143"/>
                </a:cubicBezTo>
                <a:cubicBezTo>
                  <a:pt x="407" y="143"/>
                  <a:pt x="405" y="150"/>
                  <a:pt x="400" y="151"/>
                </a:cubicBezTo>
                <a:cubicBezTo>
                  <a:pt x="391" y="154"/>
                  <a:pt x="381" y="154"/>
                  <a:pt x="372" y="155"/>
                </a:cubicBezTo>
                <a:cubicBezTo>
                  <a:pt x="355" y="166"/>
                  <a:pt x="350" y="161"/>
                  <a:pt x="344" y="143"/>
                </a:cubicBezTo>
                <a:cubicBezTo>
                  <a:pt x="345" y="138"/>
                  <a:pt x="344" y="131"/>
                  <a:pt x="348" y="127"/>
                </a:cubicBezTo>
                <a:cubicBezTo>
                  <a:pt x="353" y="123"/>
                  <a:pt x="375" y="123"/>
                  <a:pt x="368" y="123"/>
                </a:cubicBezTo>
                <a:cubicBezTo>
                  <a:pt x="348" y="123"/>
                  <a:pt x="328" y="126"/>
                  <a:pt x="308" y="127"/>
                </a:cubicBezTo>
                <a:cubicBezTo>
                  <a:pt x="308" y="129"/>
                  <a:pt x="305" y="157"/>
                  <a:pt x="296" y="159"/>
                </a:cubicBezTo>
                <a:cubicBezTo>
                  <a:pt x="291" y="160"/>
                  <a:pt x="288" y="153"/>
                  <a:pt x="284" y="151"/>
                </a:cubicBezTo>
                <a:cubicBezTo>
                  <a:pt x="267" y="144"/>
                  <a:pt x="257" y="142"/>
                  <a:pt x="240" y="139"/>
                </a:cubicBezTo>
                <a:cubicBezTo>
                  <a:pt x="235" y="140"/>
                  <a:pt x="229" y="140"/>
                  <a:pt x="224" y="143"/>
                </a:cubicBezTo>
                <a:cubicBezTo>
                  <a:pt x="220" y="146"/>
                  <a:pt x="221" y="153"/>
                  <a:pt x="216" y="155"/>
                </a:cubicBezTo>
                <a:cubicBezTo>
                  <a:pt x="198" y="161"/>
                  <a:pt x="178" y="159"/>
                  <a:pt x="160" y="163"/>
                </a:cubicBezTo>
                <a:cubicBezTo>
                  <a:pt x="119" y="160"/>
                  <a:pt x="90" y="157"/>
                  <a:pt x="52" y="147"/>
                </a:cubicBezTo>
                <a:cubicBezTo>
                  <a:pt x="44" y="73"/>
                  <a:pt x="63" y="142"/>
                  <a:pt x="0" y="107"/>
                </a:cubicBezTo>
                <a:cubicBezTo>
                  <a:pt x="0" y="107"/>
                  <a:pt x="5" y="81"/>
                  <a:pt x="8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2234" name="Line 122"/>
          <p:cNvSpPr>
            <a:spLocks noChangeShapeType="1"/>
          </p:cNvSpPr>
          <p:nvPr/>
        </p:nvSpPr>
        <p:spPr bwMode="auto">
          <a:xfrm>
            <a:off x="4876800" y="914400"/>
            <a:ext cx="0" cy="5943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02235" name="Group 123"/>
          <p:cNvGrpSpPr>
            <a:grpSpLocks/>
          </p:cNvGrpSpPr>
          <p:nvPr/>
        </p:nvGrpSpPr>
        <p:grpSpPr bwMode="auto">
          <a:xfrm>
            <a:off x="4114800" y="4876800"/>
            <a:ext cx="92075" cy="787400"/>
            <a:chOff x="4054" y="2152"/>
            <a:chExt cx="36" cy="496"/>
          </a:xfrm>
        </p:grpSpPr>
        <p:sp>
          <p:nvSpPr>
            <p:cNvPr id="602236" name="Oval 124"/>
            <p:cNvSpPr>
              <a:spLocks noChangeArrowheads="1"/>
            </p:cNvSpPr>
            <p:nvPr/>
          </p:nvSpPr>
          <p:spPr bwMode="auto">
            <a:xfrm>
              <a:off x="4054" y="2152"/>
              <a:ext cx="32" cy="48"/>
            </a:xfrm>
            <a:prstGeom prst="ellipse">
              <a:avLst/>
            </a:prstGeom>
            <a:noFill/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2237" name="Oval 125"/>
            <p:cNvSpPr>
              <a:spLocks noChangeArrowheads="1"/>
            </p:cNvSpPr>
            <p:nvPr/>
          </p:nvSpPr>
          <p:spPr bwMode="auto">
            <a:xfrm>
              <a:off x="4054" y="2244"/>
              <a:ext cx="32" cy="48"/>
            </a:xfrm>
            <a:prstGeom prst="ellipse">
              <a:avLst/>
            </a:prstGeom>
            <a:noFill/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2238" name="Oval 126"/>
            <p:cNvSpPr>
              <a:spLocks noChangeArrowheads="1"/>
            </p:cNvSpPr>
            <p:nvPr/>
          </p:nvSpPr>
          <p:spPr bwMode="auto">
            <a:xfrm>
              <a:off x="4054" y="2336"/>
              <a:ext cx="32" cy="48"/>
            </a:xfrm>
            <a:prstGeom prst="ellipse">
              <a:avLst/>
            </a:prstGeom>
            <a:noFill/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2239" name="Oval 127"/>
            <p:cNvSpPr>
              <a:spLocks noChangeArrowheads="1"/>
            </p:cNvSpPr>
            <p:nvPr/>
          </p:nvSpPr>
          <p:spPr bwMode="auto">
            <a:xfrm>
              <a:off x="4054" y="2428"/>
              <a:ext cx="32" cy="48"/>
            </a:xfrm>
            <a:prstGeom prst="ellipse">
              <a:avLst/>
            </a:prstGeom>
            <a:noFill/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2240" name="Oval 128"/>
            <p:cNvSpPr>
              <a:spLocks noChangeArrowheads="1"/>
            </p:cNvSpPr>
            <p:nvPr/>
          </p:nvSpPr>
          <p:spPr bwMode="auto">
            <a:xfrm>
              <a:off x="4058" y="2516"/>
              <a:ext cx="32" cy="48"/>
            </a:xfrm>
            <a:prstGeom prst="ellipse">
              <a:avLst/>
            </a:prstGeom>
            <a:noFill/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2241" name="Oval 129"/>
            <p:cNvSpPr>
              <a:spLocks noChangeArrowheads="1"/>
            </p:cNvSpPr>
            <p:nvPr/>
          </p:nvSpPr>
          <p:spPr bwMode="auto">
            <a:xfrm>
              <a:off x="4058" y="2600"/>
              <a:ext cx="32" cy="48"/>
            </a:xfrm>
            <a:prstGeom prst="ellipse">
              <a:avLst/>
            </a:prstGeom>
            <a:noFill/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02249" name="Text Box 137"/>
          <p:cNvSpPr txBox="1">
            <a:spLocks noChangeArrowheads="1"/>
          </p:cNvSpPr>
          <p:nvPr/>
        </p:nvSpPr>
        <p:spPr bwMode="auto">
          <a:xfrm>
            <a:off x="2362200" y="3886200"/>
            <a:ext cx="990600" cy="376238"/>
          </a:xfrm>
          <a:prstGeom prst="rect">
            <a:avLst/>
          </a:prstGeom>
          <a:noFill/>
          <a:ln w="9525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MgSO</a:t>
            </a:r>
            <a:r>
              <a:rPr lang="en-US" baseline="-250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602251" name="Text Box 139"/>
          <p:cNvSpPr txBox="1">
            <a:spLocks noChangeArrowheads="1"/>
          </p:cNvSpPr>
          <p:nvPr/>
        </p:nvSpPr>
        <p:spPr bwMode="auto">
          <a:xfrm>
            <a:off x="3962400" y="3886200"/>
            <a:ext cx="838200" cy="376238"/>
          </a:xfrm>
          <a:prstGeom prst="rect">
            <a:avLst/>
          </a:prstGeom>
          <a:noFill/>
          <a:ln w="9525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MgCl</a:t>
            </a:r>
            <a:r>
              <a:rPr lang="en-US" baseline="-25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02252" name="Line 140"/>
          <p:cNvSpPr>
            <a:spLocks noChangeShapeType="1"/>
          </p:cNvSpPr>
          <p:nvPr/>
        </p:nvSpPr>
        <p:spPr bwMode="auto">
          <a:xfrm flipH="1">
            <a:off x="4114800" y="4191000"/>
            <a:ext cx="381000" cy="1447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2253" name="Line 141"/>
          <p:cNvSpPr>
            <a:spLocks noChangeShapeType="1"/>
          </p:cNvSpPr>
          <p:nvPr/>
        </p:nvSpPr>
        <p:spPr bwMode="auto">
          <a:xfrm>
            <a:off x="2743200" y="4343400"/>
            <a:ext cx="228600" cy="1219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6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60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0"/>
                                        <p:tgtEl>
                                          <p:spTgt spid="60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0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0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602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02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602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0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0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0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0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233" grpId="0" animBg="1"/>
      <p:bldP spid="602249" grpId="0" animBg="1"/>
      <p:bldP spid="602251" grpId="0" animBg="1"/>
      <p:bldP spid="602252" grpId="0" animBg="1"/>
      <p:bldP spid="6022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755</Words>
  <Application>Microsoft Office PowerPoint</Application>
  <PresentationFormat>On-screen Show (4:3)</PresentationFormat>
  <Paragraphs>179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.VnArial</vt:lpstr>
      <vt:lpstr>Arial</vt:lpstr>
      <vt:lpstr>Calibri</vt:lpstr>
      <vt:lpstr>Cambria Math</vt:lpstr>
      <vt:lpstr>Times New Roman</vt:lpstr>
      <vt:lpstr>Wingdings</vt:lpstr>
      <vt:lpstr>Office Theme</vt:lpstr>
      <vt:lpstr>LUYỆN TẬP CHƯƠNG 1: CÁC LOẠI HỢP CHẤT VÔ CƠ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CHƯƠNG 1: CÁC LOẠI HỢP CHẤT VÔ CƠ</dc:title>
  <dc:creator>HUYEN</dc:creator>
  <cp:lastModifiedBy>acer</cp:lastModifiedBy>
  <cp:revision>5</cp:revision>
  <dcterms:created xsi:type="dcterms:W3CDTF">2021-10-19T08:20:50Z</dcterms:created>
  <dcterms:modified xsi:type="dcterms:W3CDTF">2021-10-24T05:22:36Z</dcterms:modified>
</cp:coreProperties>
</file>